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8" r:id="rId2"/>
  </p:sldMasterIdLst>
  <p:notesMasterIdLst>
    <p:notesMasterId r:id="rId24"/>
  </p:notesMasterIdLst>
  <p:sldIdLst>
    <p:sldId id="256" r:id="rId3"/>
    <p:sldId id="258" r:id="rId4"/>
    <p:sldId id="260" r:id="rId5"/>
    <p:sldId id="262" r:id="rId6"/>
    <p:sldId id="267" r:id="rId7"/>
    <p:sldId id="268" r:id="rId8"/>
    <p:sldId id="269" r:id="rId9"/>
    <p:sldId id="304" r:id="rId10"/>
    <p:sldId id="305" r:id="rId11"/>
    <p:sldId id="270" r:id="rId12"/>
    <p:sldId id="290" r:id="rId13"/>
    <p:sldId id="306" r:id="rId14"/>
    <p:sldId id="307" r:id="rId15"/>
    <p:sldId id="308" r:id="rId16"/>
    <p:sldId id="309" r:id="rId17"/>
    <p:sldId id="310" r:id="rId18"/>
    <p:sldId id="311" r:id="rId19"/>
    <p:sldId id="312" r:id="rId20"/>
    <p:sldId id="313" r:id="rId21"/>
    <p:sldId id="291" r:id="rId22"/>
    <p:sldId id="29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4UisAYNjVNuHhG7JmkD17LrzC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12E8F-F54E-4EBE-BC53-8F917D910425}">
  <a:tblStyle styleId="{62712E8F-F54E-4EBE-BC53-8F917D910425}" styleName="Table_0">
    <a:wholeTbl>
      <a:tcTxStyle b="off" i="off">
        <a:font>
          <a:latin typeface="Arial"/>
          <a:ea typeface="Arial"/>
          <a:cs typeface="Aria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chemeClr val="accent3"/>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3">
              <a:alpha val="40000"/>
            </a:schemeClr>
          </a:solidFill>
        </a:fill>
      </a:tcStyle>
    </a:band1H>
    <a:band2H>
      <a:tcTxStyle b="off" i="off"/>
      <a:tcStyle>
        <a:tcBdr/>
      </a:tcStyle>
    </a:band2H>
    <a:band1V>
      <a:tcTxStyle b="off" i="off"/>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fill>
          <a:solidFill>
            <a:schemeClr val="accent3">
              <a:alpha val="40000"/>
            </a:schemeClr>
          </a:solidFill>
        </a:fill>
      </a:tcStyle>
    </a:band1V>
    <a:band2V>
      <a:tcTxStyle b="off" i="off"/>
      <a:tcStyle>
        <a:tcBdr/>
      </a:tcStyle>
    </a:band2V>
    <a:la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57" name="Google Shape;35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78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879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8937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893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475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869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80" name="Google Shape;580;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19bb592f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19bb592ff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80" name="Google Shape;580;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19bb592f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19bb592ff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8" name="Google Shape;298;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952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182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18"/>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8"/>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Arial"/>
                <a:ea typeface="Arial"/>
                <a:cs typeface="Arial"/>
                <a:sym typeface="Aria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6" name="Google Shape;16;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8"/>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parator Page">
  <p:cSld name="Separator Page">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0" y="1542060"/>
            <a:ext cx="9144000" cy="205416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4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2" name="Google Shape;82;p21" descr="NWU PPT Wide Opt 1_Separator.jpg"/>
          <p:cNvPicPr preferRelativeResize="0"/>
          <p:nvPr/>
        </p:nvPicPr>
        <p:blipFill rotWithShape="1">
          <a:blip r:embed="rId3">
            <a:alphaModFix/>
          </a:blip>
          <a:srcRect/>
          <a:stretch/>
        </p:blipFill>
        <p:spPr>
          <a:xfrm>
            <a:off x="0" y="0"/>
            <a:ext cx="9143999" cy="5143500"/>
          </a:xfrm>
          <a:prstGeom prst="rect">
            <a:avLst/>
          </a:prstGeom>
          <a:noFill/>
          <a:ln>
            <a:noFill/>
          </a:ln>
        </p:spPr>
      </p:pic>
      <p:sp>
        <p:nvSpPr>
          <p:cNvPr id="83" name="Google Shape;83;p21"/>
          <p:cNvSpPr txBox="1"/>
          <p:nvPr/>
        </p:nvSpPr>
        <p:spPr>
          <a:xfrm>
            <a:off x="952500" y="-1342571"/>
            <a:ext cx="1846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21"/>
          <p:cNvSpPr txBox="1"/>
          <p:nvPr/>
        </p:nvSpPr>
        <p:spPr>
          <a:xfrm>
            <a:off x="8608786" y="5669643"/>
            <a:ext cx="1846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7" name="Google Shape;87;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8" name="Google Shape;88;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3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1" name="Google Shape;9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4" name="Google Shape;94;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
        <p:cNvGrpSpPr/>
        <p:nvPr/>
      </p:nvGrpSpPr>
      <p:grpSpPr>
        <a:xfrm>
          <a:off x="0" y="0"/>
          <a:ext cx="0" cy="0"/>
          <a:chOff x="0" y="0"/>
          <a:chExt cx="0" cy="0"/>
        </a:xfrm>
      </p:grpSpPr>
      <p:sp>
        <p:nvSpPr>
          <p:cNvPr id="97" name="Google Shape;97;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9" name="Google Shape;99;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0" name="Google Shape;10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3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p3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4" name="Google Shape;104;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3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p3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p3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3" name="Google Shape;11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4"/>
        <p:cNvGrpSpPr/>
        <p:nvPr/>
      </p:nvGrpSpPr>
      <p:grpSpPr>
        <a:xfrm>
          <a:off x="0" y="0"/>
          <a:ext cx="0" cy="0"/>
          <a:chOff x="0" y="0"/>
          <a:chExt cx="0" cy="0"/>
        </a:xfrm>
      </p:grpSpPr>
      <p:sp>
        <p:nvSpPr>
          <p:cNvPr id="115" name="Google Shape;115;p3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16" name="Google Shape;11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
        <p:cNvGrpSpPr/>
        <p:nvPr/>
      </p:nvGrpSpPr>
      <p:grpSpPr>
        <a:xfrm>
          <a:off x="0" y="0"/>
          <a:ext cx="0" cy="0"/>
          <a:chOff x="0" y="0"/>
          <a:chExt cx="0" cy="0"/>
        </a:xfrm>
      </p:grpSpPr>
      <p:sp>
        <p:nvSpPr>
          <p:cNvPr id="118" name="Google Shape;118;p3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9" name="Google Shape;119;p3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0" name="Google Shape;12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23"/>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200"/>
              <a:buFont typeface="Arial"/>
              <a:buNone/>
              <a:defRPr sz="3200" b="1" cap="none">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latin typeface="Arial"/>
                <a:ea typeface="Arial"/>
                <a:cs typeface="Arial"/>
                <a:sym typeface="Aria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 name="Google Shape;27;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23"/>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4"/>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atin typeface="Arial"/>
                <a:ea typeface="Arial"/>
                <a:cs typeface="Arial"/>
                <a:sym typeface="Arial"/>
              </a:defRPr>
            </a:lvl1pPr>
            <a:lvl2pPr marL="914400" lvl="1" indent="-381000" algn="l">
              <a:lnSpc>
                <a:spcPct val="100000"/>
              </a:lnSpc>
              <a:spcBef>
                <a:spcPts val="480"/>
              </a:spcBef>
              <a:spcAft>
                <a:spcPts val="0"/>
              </a:spcAft>
              <a:buClr>
                <a:schemeClr val="dk1"/>
              </a:buClr>
              <a:buSzPts val="2400"/>
              <a:buChar char="–"/>
              <a:defRPr sz="24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24"/>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atin typeface="Arial"/>
                <a:ea typeface="Arial"/>
                <a:cs typeface="Arial"/>
                <a:sym typeface="Arial"/>
              </a:defRPr>
            </a:lvl1pPr>
            <a:lvl2pPr marL="914400" lvl="1" indent="-381000" algn="l">
              <a:lnSpc>
                <a:spcPct val="100000"/>
              </a:lnSpc>
              <a:spcBef>
                <a:spcPts val="480"/>
              </a:spcBef>
              <a:spcAft>
                <a:spcPts val="0"/>
              </a:spcAft>
              <a:buClr>
                <a:schemeClr val="dk1"/>
              </a:buClr>
              <a:buSzPts val="2400"/>
              <a:buChar char="–"/>
              <a:defRPr sz="24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4" name="Google Shape;34;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24"/>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dk1"/>
              </a:buClr>
              <a:buSzPts val="2000"/>
              <a:buNone/>
              <a:defRPr sz="20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25"/>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1" name="Google Shape;41;p25"/>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chemeClr val="dk1"/>
              </a:buClr>
              <a:buSzPts val="2000"/>
              <a:buNone/>
              <a:defRPr sz="20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2" name="Google Shape;42;p25"/>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3" name="Google Shape;43;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5"/>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Arial"/>
              <a:buNone/>
              <a:defRPr sz="2000"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atin typeface="Arial"/>
                <a:ea typeface="Arial"/>
                <a:cs typeface="Arial"/>
                <a:sym typeface="Arial"/>
              </a:defRPr>
            </a:lvl1pPr>
            <a:lvl2pPr marL="914400" lvl="1" indent="-406400" algn="l">
              <a:lnSpc>
                <a:spcPct val="100000"/>
              </a:lnSpc>
              <a:spcBef>
                <a:spcPts val="560"/>
              </a:spcBef>
              <a:spcAft>
                <a:spcPts val="0"/>
              </a:spcAft>
              <a:buClr>
                <a:schemeClr val="dk1"/>
              </a:buClr>
              <a:buSzPts val="2800"/>
              <a:buChar char="–"/>
              <a:defRPr sz="2800">
                <a:latin typeface="Arial"/>
                <a:ea typeface="Arial"/>
                <a:cs typeface="Arial"/>
                <a:sym typeface="Arial"/>
              </a:defRPr>
            </a:lvl2pPr>
            <a:lvl3pPr marL="1371600" lvl="2" indent="-381000" algn="l">
              <a:lnSpc>
                <a:spcPct val="100000"/>
              </a:lnSpc>
              <a:spcBef>
                <a:spcPts val="480"/>
              </a:spcBef>
              <a:spcAft>
                <a:spcPts val="0"/>
              </a:spcAft>
              <a:buClr>
                <a:schemeClr val="dk1"/>
              </a:buClr>
              <a:buSzPts val="2400"/>
              <a:buChar char="•"/>
              <a:defRPr sz="2400">
                <a:latin typeface="Arial"/>
                <a:ea typeface="Arial"/>
                <a:cs typeface="Arial"/>
                <a:sym typeface="Arial"/>
              </a:defRPr>
            </a:lvl3pPr>
            <a:lvl4pPr marL="1828800" lvl="3" indent="-355600" algn="l">
              <a:lnSpc>
                <a:spcPct val="100000"/>
              </a:lnSpc>
              <a:spcBef>
                <a:spcPts val="4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400"/>
              </a:spcBef>
              <a:spcAft>
                <a:spcPts val="0"/>
              </a:spcAft>
              <a:buClr>
                <a:schemeClr val="dk1"/>
              </a:buClr>
              <a:buSzPts val="2000"/>
              <a:buChar char="»"/>
              <a:defRPr sz="2000">
                <a:latin typeface="Arial"/>
                <a:ea typeface="Arial"/>
                <a:cs typeface="Arial"/>
                <a:sym typeface="Arial"/>
              </a:defRPr>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9" name="Google Shape;49;p27"/>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atin typeface="Arial"/>
                <a:ea typeface="Arial"/>
                <a:cs typeface="Arial"/>
                <a:sym typeface="Arial"/>
              </a:defRPr>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0" name="Google Shape;50;p2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7"/>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28"/>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Arial"/>
              <a:buNone/>
              <a:defRPr sz="2000"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8"/>
          <p:cNvSpPr>
            <a:spLocks noGrp="1"/>
          </p:cNvSpPr>
          <p:nvPr>
            <p:ph type="pic" idx="2"/>
          </p:nvPr>
        </p:nvSpPr>
        <p:spPr>
          <a:xfrm>
            <a:off x="1792288" y="459581"/>
            <a:ext cx="5486400" cy="3086100"/>
          </a:xfrm>
          <a:prstGeom prst="rect">
            <a:avLst/>
          </a:prstGeom>
          <a:noFill/>
          <a:ln>
            <a:noFill/>
          </a:ln>
        </p:spPr>
      </p:sp>
      <p:sp>
        <p:nvSpPr>
          <p:cNvPr id="56" name="Google Shape;56;p28"/>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atin typeface="Arial"/>
                <a:ea typeface="Arial"/>
                <a:cs typeface="Arial"/>
                <a:sym typeface="Arial"/>
              </a:defRPr>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7" name="Google Shape;57;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28"/>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2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9"/>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a:latin typeface="Arial"/>
                <a:ea typeface="Arial"/>
                <a:cs typeface="Arial"/>
                <a:sym typeface="Arial"/>
              </a:defRPr>
            </a:lvl1pPr>
            <a:lvl2pPr marL="914400" lvl="1" indent="-406400" algn="l">
              <a:lnSpc>
                <a:spcPct val="100000"/>
              </a:lnSpc>
              <a:spcBef>
                <a:spcPts val="560"/>
              </a:spcBef>
              <a:spcAft>
                <a:spcPts val="0"/>
              </a:spcAft>
              <a:buClr>
                <a:schemeClr val="dk1"/>
              </a:buClr>
              <a:buSzPts val="2800"/>
              <a:buChar char="–"/>
              <a:defRPr>
                <a:latin typeface="Arial"/>
                <a:ea typeface="Arial"/>
                <a:cs typeface="Arial"/>
                <a:sym typeface="Arial"/>
              </a:defRPr>
            </a:lvl2pPr>
            <a:lvl3pPr marL="1371600" lvl="2" indent="-381000" algn="l">
              <a:lnSpc>
                <a:spcPct val="100000"/>
              </a:lnSpc>
              <a:spcBef>
                <a:spcPts val="480"/>
              </a:spcBef>
              <a:spcAft>
                <a:spcPts val="0"/>
              </a:spcAft>
              <a:buClr>
                <a:schemeClr val="dk1"/>
              </a:buClr>
              <a:buSzPts val="2400"/>
              <a:buChar char="•"/>
              <a:defRPr>
                <a:latin typeface="Arial"/>
                <a:ea typeface="Arial"/>
                <a:cs typeface="Arial"/>
                <a:sym typeface="Arial"/>
              </a:defRPr>
            </a:lvl3pPr>
            <a:lvl4pPr marL="1828800" lvl="3" indent="-355600" algn="l">
              <a:lnSpc>
                <a:spcPct val="100000"/>
              </a:lnSpc>
              <a:spcBef>
                <a:spcPts val="400"/>
              </a:spcBef>
              <a:spcAft>
                <a:spcPts val="0"/>
              </a:spcAft>
              <a:buClr>
                <a:schemeClr val="dk1"/>
              </a:buClr>
              <a:buSzPts val="2000"/>
              <a:buChar char="–"/>
              <a:defRPr>
                <a:latin typeface="Arial"/>
                <a:ea typeface="Arial"/>
                <a:cs typeface="Arial"/>
                <a:sym typeface="Arial"/>
              </a:defRPr>
            </a:lvl4pPr>
            <a:lvl5pPr marL="2286000" lvl="4" indent="-355600" algn="l">
              <a:lnSpc>
                <a:spcPct val="100000"/>
              </a:lnSpc>
              <a:spcBef>
                <a:spcPts val="400"/>
              </a:spcBef>
              <a:spcAft>
                <a:spcPts val="0"/>
              </a:spcAft>
              <a:buClr>
                <a:schemeClr val="dk1"/>
              </a:buClr>
              <a:buSzPts val="20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29"/>
          <p:cNvSpPr txBox="1"/>
          <p:nvPr/>
        </p:nvSpPr>
        <p:spPr>
          <a:xfrm>
            <a:off x="3136197" y="-304560"/>
            <a:ext cx="1846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30"/>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0"/>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a:latin typeface="Arial"/>
                <a:ea typeface="Arial"/>
                <a:cs typeface="Arial"/>
                <a:sym typeface="Arial"/>
              </a:defRPr>
            </a:lvl1pPr>
            <a:lvl2pPr marL="914400" lvl="1" indent="-406400" algn="l">
              <a:lnSpc>
                <a:spcPct val="100000"/>
              </a:lnSpc>
              <a:spcBef>
                <a:spcPts val="560"/>
              </a:spcBef>
              <a:spcAft>
                <a:spcPts val="0"/>
              </a:spcAft>
              <a:buClr>
                <a:schemeClr val="dk1"/>
              </a:buClr>
              <a:buSzPts val="2800"/>
              <a:buChar char="–"/>
              <a:defRPr>
                <a:latin typeface="Arial"/>
                <a:ea typeface="Arial"/>
                <a:cs typeface="Arial"/>
                <a:sym typeface="Arial"/>
              </a:defRPr>
            </a:lvl2pPr>
            <a:lvl3pPr marL="1371600" lvl="2" indent="-381000" algn="l">
              <a:lnSpc>
                <a:spcPct val="100000"/>
              </a:lnSpc>
              <a:spcBef>
                <a:spcPts val="480"/>
              </a:spcBef>
              <a:spcAft>
                <a:spcPts val="0"/>
              </a:spcAft>
              <a:buClr>
                <a:schemeClr val="dk1"/>
              </a:buClr>
              <a:buSzPts val="2400"/>
              <a:buChar char="•"/>
              <a:defRPr>
                <a:latin typeface="Arial"/>
                <a:ea typeface="Arial"/>
                <a:cs typeface="Arial"/>
                <a:sym typeface="Arial"/>
              </a:defRPr>
            </a:lvl3pPr>
            <a:lvl4pPr marL="1828800" lvl="3" indent="-355600" algn="l">
              <a:lnSpc>
                <a:spcPct val="100000"/>
              </a:lnSpc>
              <a:spcBef>
                <a:spcPts val="400"/>
              </a:spcBef>
              <a:spcAft>
                <a:spcPts val="0"/>
              </a:spcAft>
              <a:buClr>
                <a:schemeClr val="dk1"/>
              </a:buClr>
              <a:buSzPts val="2000"/>
              <a:buChar char="–"/>
              <a:defRPr>
                <a:latin typeface="Arial"/>
                <a:ea typeface="Arial"/>
                <a:cs typeface="Arial"/>
                <a:sym typeface="Arial"/>
              </a:defRPr>
            </a:lvl4pPr>
            <a:lvl5pPr marL="2286000" lvl="4" indent="-355600" algn="l">
              <a:lnSpc>
                <a:spcPct val="100000"/>
              </a:lnSpc>
              <a:spcBef>
                <a:spcPts val="400"/>
              </a:spcBef>
              <a:spcAft>
                <a:spcPts val="0"/>
              </a:spcAft>
              <a:buClr>
                <a:schemeClr val="dk1"/>
              </a:buClr>
              <a:buSzPts val="20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7" descr="NWU PPT Wide Opt 1_Master.jpg"/>
          <p:cNvPicPr preferRelativeResize="0"/>
          <p:nvPr/>
        </p:nvPicPr>
        <p:blipFill rotWithShape="1">
          <a:blip r:embed="rId10">
            <a:alphaModFix/>
          </a:blip>
          <a:srcRect/>
          <a:stretch/>
        </p:blipFill>
        <p:spPr>
          <a:xfrm>
            <a:off x="0" y="0"/>
            <a:ext cx="9135879" cy="5143500"/>
          </a:xfrm>
          <a:prstGeom prst="rect">
            <a:avLst/>
          </a:prstGeom>
          <a:noFill/>
          <a:ln>
            <a:noFill/>
          </a:ln>
        </p:spPr>
      </p:pic>
      <p:sp>
        <p:nvSpPr>
          <p:cNvPr id="7" name="Google Shape;7;p1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8339169" y="4767263"/>
            <a:ext cx="597573"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7"/>
          <p:cNvPicPr preferRelativeResize="0"/>
          <p:nvPr/>
        </p:nvPicPr>
        <p:blipFill rotWithShape="1">
          <a:blip r:embed="rId11">
            <a:alphaModFix/>
          </a:blip>
          <a:srcRect/>
          <a:stretch/>
        </p:blipFill>
        <p:spPr>
          <a:xfrm>
            <a:off x="7645752" y="8874"/>
            <a:ext cx="1490744" cy="857250"/>
          </a:xfrm>
          <a:prstGeom prst="rect">
            <a:avLst/>
          </a:prstGeom>
          <a:noFill/>
          <a:ln>
            <a:noFill/>
          </a:ln>
        </p:spPr>
      </p:pic>
      <p:pic>
        <p:nvPicPr>
          <p:cNvPr id="12" name="Google Shape;12;p17"/>
          <p:cNvPicPr preferRelativeResize="0"/>
          <p:nvPr/>
        </p:nvPicPr>
        <p:blipFill rotWithShape="1">
          <a:blip r:embed="rId12">
            <a:alphaModFix/>
          </a:blip>
          <a:srcRect/>
          <a:stretch/>
        </p:blipFill>
        <p:spPr>
          <a:xfrm>
            <a:off x="7967558" y="4447783"/>
            <a:ext cx="1093315" cy="2808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5" name="Google Shape;7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rsna-pneumonia-detection-challenge/data"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 descr="NWU PPT Wide Opt 1_Cover.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8" name="Google Shape;128;p1"/>
          <p:cNvSpPr txBox="1">
            <a:spLocks noGrp="1"/>
          </p:cNvSpPr>
          <p:nvPr>
            <p:ph type="ctrTitle"/>
          </p:nvPr>
        </p:nvSpPr>
        <p:spPr>
          <a:xfrm>
            <a:off x="882250" y="763975"/>
            <a:ext cx="7743000" cy="1102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000"/>
              <a:buFont typeface="Cambria"/>
              <a:buNone/>
            </a:pPr>
            <a:r>
              <a:rPr lang="en-US" sz="3000" b="1" dirty="0">
                <a:latin typeface="Cambria"/>
                <a:ea typeface="Cambria"/>
                <a:cs typeface="Cambria"/>
                <a:sym typeface="Cambria"/>
              </a:rPr>
              <a:t>Pneumonia Detector</a:t>
            </a:r>
            <a:endParaRPr dirty="0"/>
          </a:p>
        </p:txBody>
      </p:sp>
      <p:sp>
        <p:nvSpPr>
          <p:cNvPr id="129" name="Google Shape;129;p1"/>
          <p:cNvSpPr/>
          <p:nvPr/>
        </p:nvSpPr>
        <p:spPr>
          <a:xfrm>
            <a:off x="3575041" y="2630450"/>
            <a:ext cx="4717312" cy="1253221"/>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1100"/>
              <a:buFont typeface="Arial"/>
              <a:buNone/>
            </a:pPr>
            <a:r>
              <a:rPr lang="en-US" sz="1100" b="1" i="0" u="none" strike="noStrike" cap="none" dirty="0">
                <a:solidFill>
                  <a:schemeClr val="dk1"/>
                </a:solidFill>
                <a:latin typeface="Arial"/>
                <a:ea typeface="Arial"/>
                <a:cs typeface="Arial"/>
                <a:sym typeface="Arial"/>
              </a:rPr>
              <a:t>Presenters</a:t>
            </a:r>
            <a:r>
              <a:rPr lang="en-US" sz="1100" b="0" i="0" u="none" strike="noStrike" cap="none" dirty="0">
                <a:solidFill>
                  <a:schemeClr val="dk1"/>
                </a:solidFill>
                <a:latin typeface="Arial"/>
                <a:ea typeface="Arial"/>
                <a:cs typeface="Arial"/>
                <a:sym typeface="Arial"/>
              </a:rPr>
              <a:t>: Sivakumar S, Avneesh D, Abhishek N, and Andrew J</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100"/>
              <a:buFont typeface="Arial"/>
              <a:buNone/>
            </a:pPr>
            <a:r>
              <a:rPr lang="en-US" sz="1100" b="1" i="0" u="none" strike="noStrike" cap="none" dirty="0">
                <a:solidFill>
                  <a:schemeClr val="dk1"/>
                </a:solidFill>
                <a:latin typeface="Arial"/>
                <a:ea typeface="Arial"/>
                <a:cs typeface="Arial"/>
                <a:sym typeface="Arial"/>
              </a:rPr>
              <a:t>Date</a:t>
            </a:r>
            <a:r>
              <a:rPr lang="en-US" sz="1100" b="0" i="0" u="none" strike="noStrike" cap="none" dirty="0">
                <a:solidFill>
                  <a:schemeClr val="dk1"/>
                </a:solidFill>
                <a:latin typeface="Arial"/>
                <a:ea typeface="Arial"/>
                <a:cs typeface="Arial"/>
                <a:sym typeface="Arial"/>
              </a:rPr>
              <a:t>: </a:t>
            </a:r>
            <a:r>
              <a:rPr lang="en-US" sz="1100" dirty="0">
                <a:solidFill>
                  <a:schemeClr val="dk1"/>
                </a:solidFill>
              </a:rPr>
              <a:t>26</a:t>
            </a:r>
            <a:r>
              <a:rPr lang="en-US" sz="1100" b="0" i="0" u="none" strike="noStrike" cap="none" dirty="0">
                <a:solidFill>
                  <a:schemeClr val="dk1"/>
                </a:solidFill>
                <a:latin typeface="Arial"/>
                <a:ea typeface="Arial"/>
                <a:cs typeface="Arial"/>
                <a:sym typeface="Arial"/>
              </a:rPr>
              <a:t>-Aug-2022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8"/>
          <p:cNvSpPr txBox="1">
            <a:spLocks noGrp="1"/>
          </p:cNvSpPr>
          <p:nvPr>
            <p:ph type="title"/>
          </p:nvPr>
        </p:nvSpPr>
        <p:spPr>
          <a:xfrm>
            <a:off x="0" y="0"/>
            <a:ext cx="9144000" cy="5143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Cambria"/>
              <a:buNone/>
            </a:pPr>
            <a:r>
              <a:rPr lang="en-US" dirty="0">
                <a:latin typeface="Cambria"/>
                <a:ea typeface="Cambria"/>
                <a:cs typeface="Cambria"/>
                <a:sym typeface="Cambria"/>
              </a:rPr>
              <a:t>Supervised Learning Approach with RPN CNN solution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5"/>
          <p:cNvSpPr txBox="1">
            <a:spLocks noGrp="1"/>
          </p:cNvSpPr>
          <p:nvPr>
            <p:ph type="title"/>
          </p:nvPr>
        </p:nvSpPr>
        <p:spPr>
          <a:xfrm>
            <a:off x="201972" y="108612"/>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rgbClr val="3F3F3F"/>
              </a:buClr>
              <a:buSzPts val="1400"/>
              <a:buNone/>
            </a:pPr>
            <a:r>
              <a:rPr lang="en-US" sz="2500" dirty="0">
                <a:solidFill>
                  <a:srgbClr val="3F3F3F"/>
                </a:solidFill>
                <a:latin typeface="Times New Roman"/>
                <a:ea typeface="Times New Roman"/>
                <a:cs typeface="Times New Roman"/>
                <a:sym typeface="Times New Roman"/>
              </a:rPr>
              <a:t>Data Pre-processing Approach</a:t>
            </a:r>
            <a:endParaRPr sz="2500" dirty="0">
              <a:solidFill>
                <a:srgbClr val="000000"/>
              </a:solidFill>
              <a:latin typeface="Times New Roman"/>
              <a:ea typeface="Times New Roman"/>
              <a:cs typeface="Times New Roman"/>
              <a:sym typeface="Times New Roman"/>
            </a:endParaRPr>
          </a:p>
        </p:txBody>
      </p:sp>
      <p:cxnSp>
        <p:nvCxnSpPr>
          <p:cNvPr id="572" name="Google Shape;572;p15"/>
          <p:cNvCxnSpPr/>
          <p:nvPr/>
        </p:nvCxnSpPr>
        <p:spPr>
          <a:xfrm>
            <a:off x="293412" y="657814"/>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
        <p:nvSpPr>
          <p:cNvPr id="574" name="Google Shape;574;p15"/>
          <p:cNvSpPr txBox="1"/>
          <p:nvPr/>
        </p:nvSpPr>
        <p:spPr>
          <a:xfrm>
            <a:off x="478663" y="1377203"/>
            <a:ext cx="7669039" cy="2585283"/>
          </a:xfrm>
          <a:prstGeom prst="rect">
            <a:avLst/>
          </a:prstGeom>
          <a:gradFill>
            <a:gsLst>
              <a:gs pos="0">
                <a:srgbClr val="7291A1"/>
              </a:gs>
              <a:gs pos="100000">
                <a:srgbClr val="BAD6E4"/>
              </a:gs>
            </a:gsLst>
            <a:lin ang="16200000" scaled="0"/>
          </a:gradFill>
          <a:ln w="9525" cap="flat" cmpd="sng">
            <a:solidFill>
              <a:srgbClr val="748C9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Taken batches of required samples with appropriate (almost close in ratio) proportion of classes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Converted DICOM image formats into JPEG format for the batch taken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Standardize the jpg data as x, separate class information as y</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Class y to be transformed to categorical variable as 3 different classes (Lung Opacity, No Lung Opacity/No Normal and Normal)</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Split x and y into train, validation sets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Do data augmentation with batch size 32 in such a way that height shift, width shift, horizontal and vertical flips, rotation and zoom</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Create train and validation generators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5"/>
          <p:cNvSpPr txBox="1">
            <a:spLocks noGrp="1"/>
          </p:cNvSpPr>
          <p:nvPr>
            <p:ph type="title"/>
          </p:nvPr>
        </p:nvSpPr>
        <p:spPr>
          <a:xfrm>
            <a:off x="201972" y="108612"/>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rgbClr val="3F3F3F"/>
              </a:buClr>
              <a:buSzPts val="1400"/>
              <a:buNone/>
            </a:pPr>
            <a:r>
              <a:rPr lang="en-US" sz="2500" dirty="0">
                <a:solidFill>
                  <a:srgbClr val="3F3F3F"/>
                </a:solidFill>
                <a:latin typeface="Times New Roman"/>
                <a:ea typeface="Times New Roman"/>
                <a:cs typeface="Times New Roman"/>
                <a:sym typeface="Times New Roman"/>
              </a:rPr>
              <a:t>Solution Intent &amp; Approach</a:t>
            </a:r>
            <a:endParaRPr sz="2500" dirty="0">
              <a:solidFill>
                <a:srgbClr val="000000"/>
              </a:solidFill>
              <a:latin typeface="Times New Roman"/>
              <a:ea typeface="Times New Roman"/>
              <a:cs typeface="Times New Roman"/>
              <a:sym typeface="Times New Roman"/>
            </a:endParaRPr>
          </a:p>
        </p:txBody>
      </p:sp>
      <p:cxnSp>
        <p:nvCxnSpPr>
          <p:cNvPr id="572" name="Google Shape;572;p15"/>
          <p:cNvCxnSpPr/>
          <p:nvPr/>
        </p:nvCxnSpPr>
        <p:spPr>
          <a:xfrm>
            <a:off x="293412" y="657814"/>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
        <p:nvSpPr>
          <p:cNvPr id="574" name="Google Shape;574;p15"/>
          <p:cNvSpPr txBox="1"/>
          <p:nvPr/>
        </p:nvSpPr>
        <p:spPr>
          <a:xfrm>
            <a:off x="201972" y="785186"/>
            <a:ext cx="8520600" cy="646290"/>
          </a:xfrm>
          <a:prstGeom prst="rect">
            <a:avLst/>
          </a:prstGeom>
          <a:gradFill>
            <a:gsLst>
              <a:gs pos="0">
                <a:srgbClr val="7291A1"/>
              </a:gs>
              <a:gs pos="100000">
                <a:srgbClr val="BAD6E4"/>
              </a:gs>
            </a:gsLst>
            <a:lin ang="16200000" scaled="0"/>
          </a:gradFill>
          <a:ln w="9525" cap="flat" cmpd="sng">
            <a:solidFill>
              <a:srgbClr val="748C9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a:lnSpc>
                <a:spcPct val="150000"/>
              </a:lnSpc>
            </a:pPr>
            <a:r>
              <a:rPr lang="en-US" sz="1200" b="1" dirty="0">
                <a:latin typeface="Times New Roman" panose="02020603050405020304" pitchFamily="18" charset="0"/>
                <a:cs typeface="Times New Roman" panose="02020603050405020304" pitchFamily="18" charset="0"/>
              </a:rPr>
              <a:t>CNN for Image Classification such as Pneumonia or Others, Feed only Pneumonia data to Object detection Algorithm for bounding the impacted areas</a:t>
            </a:r>
          </a:p>
        </p:txBody>
      </p:sp>
      <p:sp>
        <p:nvSpPr>
          <p:cNvPr id="2" name="Content Placeholder 2">
            <a:extLst>
              <a:ext uri="{FF2B5EF4-FFF2-40B4-BE49-F238E27FC236}">
                <a16:creationId xmlns:a16="http://schemas.microsoft.com/office/drawing/2014/main" id="{56F3E061-A177-8BDB-0C3E-5220DB03F2DC}"/>
              </a:ext>
            </a:extLst>
          </p:cNvPr>
          <p:cNvSpPr txBox="1">
            <a:spLocks/>
          </p:cNvSpPr>
          <p:nvPr/>
        </p:nvSpPr>
        <p:spPr>
          <a:xfrm>
            <a:off x="122460" y="1422511"/>
            <a:ext cx="8899080" cy="365471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 computer vision model to </a:t>
            </a:r>
            <a:r>
              <a:rPr lang="en-IN" sz="1200" b="1" dirty="0">
                <a:latin typeface="Times New Roman" panose="02020603050405020304" pitchFamily="18" charset="0"/>
                <a:cs typeface="Times New Roman" panose="02020603050405020304" pitchFamily="18" charset="0"/>
              </a:rPr>
              <a:t>differentiate Pneumonia and Non-Pneumonia </a:t>
            </a:r>
            <a:r>
              <a:rPr lang="en-IN" sz="1200" dirty="0">
                <a:latin typeface="Times New Roman" panose="02020603050405020304" pitchFamily="18" charset="0"/>
                <a:cs typeface="Times New Roman" panose="02020603050405020304" pitchFamily="18" charset="0"/>
              </a:rPr>
              <a:t>Chest Radiographs i.e. Classifying Pneumonia and Normal</a:t>
            </a:r>
          </a:p>
          <a:p>
            <a:pPr marL="171450" indent="-1714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Object detection model to predict the impacted regions </a:t>
            </a:r>
            <a:r>
              <a:rPr lang="en-IN" sz="1200" dirty="0">
                <a:latin typeface="Times New Roman" panose="02020603050405020304" pitchFamily="18" charset="0"/>
                <a:cs typeface="Times New Roman" panose="02020603050405020304" pitchFamily="18" charset="0"/>
              </a:rPr>
              <a:t>on the chest radiographs for Pneumonia</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Train the model through batching strategy with the mix of pneumonia and non-pneumonia images</a:t>
            </a:r>
          </a:p>
          <a:p>
            <a:pPr marL="171450" indent="-1714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Validation set will be of 20% of the training set</a:t>
            </a:r>
            <a:endParaRPr lang="en-IN"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b="1" dirty="0" err="1">
                <a:latin typeface="Times New Roman" panose="02020603050405020304" pitchFamily="18" charset="0"/>
                <a:cs typeface="Times New Roman" panose="02020603050405020304" pitchFamily="18" charset="0"/>
              </a:rPr>
              <a:t>ResNet</a:t>
            </a:r>
            <a:r>
              <a:rPr lang="en-IN" sz="1200" b="1" dirty="0">
                <a:latin typeface="Times New Roman" panose="02020603050405020304" pitchFamily="18" charset="0"/>
                <a:cs typeface="Times New Roman" panose="02020603050405020304" pitchFamily="18" charset="0"/>
              </a:rPr>
              <a:t> pretrained model </a:t>
            </a:r>
            <a:r>
              <a:rPr lang="en-IN" sz="1200" dirty="0">
                <a:latin typeface="Times New Roman" panose="02020603050405020304" pitchFamily="18" charset="0"/>
                <a:cs typeface="Times New Roman" panose="02020603050405020304" pitchFamily="18" charset="0"/>
              </a:rPr>
              <a:t>will be used for </a:t>
            </a:r>
            <a:r>
              <a:rPr lang="en-IN" sz="1200" b="1" dirty="0">
                <a:latin typeface="Times New Roman" panose="02020603050405020304" pitchFamily="18" charset="0"/>
                <a:cs typeface="Times New Roman" panose="02020603050405020304" pitchFamily="18" charset="0"/>
              </a:rPr>
              <a:t>classification</a:t>
            </a:r>
            <a:r>
              <a:rPr lang="en-IN" sz="1200" dirty="0">
                <a:latin typeface="Times New Roman" panose="02020603050405020304" pitchFamily="18" charset="0"/>
                <a:cs typeface="Times New Roman" panose="02020603050405020304" pitchFamily="18" charset="0"/>
              </a:rPr>
              <a:t>, weights will be initialized with ImageNet weights</a:t>
            </a:r>
          </a:p>
          <a:p>
            <a:pPr marL="171450" indent="-1714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Faster RCNN </a:t>
            </a:r>
            <a:r>
              <a:rPr lang="en-IN" sz="1200" dirty="0">
                <a:latin typeface="Times New Roman" panose="02020603050405020304" pitchFamily="18" charset="0"/>
                <a:cs typeface="Times New Roman" panose="02020603050405020304" pitchFamily="18" charset="0"/>
              </a:rPr>
              <a:t>with </a:t>
            </a:r>
            <a:r>
              <a:rPr lang="en-IN" sz="1200" dirty="0" err="1">
                <a:latin typeface="Times New Roman" panose="02020603050405020304" pitchFamily="18" charset="0"/>
                <a:cs typeface="Times New Roman" panose="02020603050405020304" pitchFamily="18" charset="0"/>
              </a:rPr>
              <a:t>ResNet</a:t>
            </a:r>
            <a:r>
              <a:rPr lang="en-IN" sz="1200" dirty="0">
                <a:latin typeface="Times New Roman" panose="02020603050405020304" pitchFamily="18" charset="0"/>
                <a:cs typeface="Times New Roman" panose="02020603050405020304" pitchFamily="18" charset="0"/>
              </a:rPr>
              <a:t> pretrained model as the backbone for </a:t>
            </a:r>
            <a:r>
              <a:rPr lang="en-IN" sz="1200" b="1" dirty="0">
                <a:latin typeface="Times New Roman" panose="02020603050405020304" pitchFamily="18" charset="0"/>
                <a:cs typeface="Times New Roman" panose="02020603050405020304" pitchFamily="18" charset="0"/>
              </a:rPr>
              <a:t>Object detection</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Evaluate and Finetune the model till we get the desired accuracy</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Tabularize the classification report, charts and metrics</a:t>
            </a:r>
          </a:p>
          <a:p>
            <a:pPr marL="171450" indent="-1714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For deployment</a:t>
            </a: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pipeline will be used </a:t>
            </a:r>
            <a:r>
              <a:rPr lang="en-IN" sz="1200" dirty="0">
                <a:latin typeface="Times New Roman" panose="02020603050405020304" pitchFamily="18" charset="0"/>
                <a:cs typeface="Times New Roman" panose="02020603050405020304" pitchFamily="18" charset="0"/>
              </a:rPr>
              <a:t>to pre-process the image then classification model and filter only the pneumonia infected images then feed them only to Faster RCNN trained model for Pneumonia detection</a:t>
            </a:r>
          </a:p>
        </p:txBody>
      </p:sp>
    </p:spTree>
    <p:extLst>
      <p:ext uri="{BB962C8B-B14F-4D97-AF65-F5344CB8AC3E}">
        <p14:creationId xmlns:p14="http://schemas.microsoft.com/office/powerpoint/2010/main" val="100773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F3E061-A177-8BDB-0C3E-5220DB03F2DC}"/>
              </a:ext>
            </a:extLst>
          </p:cNvPr>
          <p:cNvSpPr txBox="1">
            <a:spLocks/>
          </p:cNvSpPr>
          <p:nvPr/>
        </p:nvSpPr>
        <p:spPr>
          <a:xfrm>
            <a:off x="3187437" y="674308"/>
            <a:ext cx="6113929" cy="419352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Batching Strategy with maintaining proportion of pneumonia and normal at every batch for training and validation</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Image data generator for augmenting images for samples with rotation, brightness, flip and zoom scale adjustments</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ResNet50 used as the backbone network</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Faster RCNN used as the backbone for Classifier and Object Detection</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Dual Model through pipeline such as Classification Model and Object Detection Model</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Sequential model with convolution and pooling, region proposal network and Region Of interest pooling</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Keras library functions used for layers, pooling, activation and optimizers</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Loss function (Categorical cross entropy)</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Metrics such as accuracy, recall &amp; precision, Focused monitoring on Specificity</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Confusion matrix, Training &amp; Validation Loss, Recall-Precision Curve</a:t>
            </a:r>
          </a:p>
          <a:p>
            <a:pPr>
              <a:lnSpc>
                <a:spcPct val="150000"/>
              </a:lnSpc>
            </a:pPr>
            <a:endParaRPr lang="en-IN" sz="1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97E7984-2C1A-F981-391A-2D94947AF8BE}"/>
              </a:ext>
            </a:extLst>
          </p:cNvPr>
          <p:cNvSpPr txBox="1">
            <a:spLocks/>
          </p:cNvSpPr>
          <p:nvPr/>
        </p:nvSpPr>
        <p:spPr>
          <a:xfrm>
            <a:off x="-199746" y="-34824"/>
            <a:ext cx="3939084" cy="507551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latin typeface="Times New Roman" panose="02020603050405020304" pitchFamily="18" charset="0"/>
                <a:cs typeface="Times New Roman" panose="02020603050405020304" pitchFamily="18" charset="0"/>
              </a:rPr>
              <a:t>Key Techniques</a:t>
            </a:r>
          </a:p>
        </p:txBody>
      </p:sp>
      <p:cxnSp>
        <p:nvCxnSpPr>
          <p:cNvPr id="13" name="Straight Connector 12">
            <a:extLst>
              <a:ext uri="{FF2B5EF4-FFF2-40B4-BE49-F238E27FC236}">
                <a16:creationId xmlns:a16="http://schemas.microsoft.com/office/drawing/2014/main" id="{97831261-21D1-8452-0910-587740BF744E}"/>
              </a:ext>
            </a:extLst>
          </p:cNvPr>
          <p:cNvCxnSpPr/>
          <p:nvPr/>
        </p:nvCxnSpPr>
        <p:spPr>
          <a:xfrm>
            <a:off x="3056965" y="1039906"/>
            <a:ext cx="0" cy="311075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7901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F3E061-A177-8BDB-0C3E-5220DB03F2DC}"/>
              </a:ext>
            </a:extLst>
          </p:cNvPr>
          <p:cNvSpPr txBox="1">
            <a:spLocks/>
          </p:cNvSpPr>
          <p:nvPr/>
        </p:nvSpPr>
        <p:spPr>
          <a:xfrm>
            <a:off x="3187438" y="674308"/>
            <a:ext cx="5956562" cy="419352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Data augmentation with image shaping to 224, image horizontal, vertical flips, rotate by 30 degree, Zoom by 25%</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Decomposing the training samples into multiple batches with equal class proportions. It is for incremental training &amp; validation purposes. Batch size set to ~3000</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After the analysis of DICOM images, they have been converted to jpg images which have been used for Model</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Transfer learning technique has been for feature learning. </a:t>
            </a:r>
            <a:r>
              <a:rPr lang="en-US" sz="1200" dirty="0" err="1">
                <a:latin typeface="Times New Roman" panose="02020603050405020304" pitchFamily="18" charset="0"/>
                <a:cs typeface="Times New Roman" panose="02020603050405020304" pitchFamily="18" charset="0"/>
              </a:rPr>
              <a:t>ResNet</a:t>
            </a:r>
            <a:r>
              <a:rPr lang="en-US" sz="1200" dirty="0">
                <a:latin typeface="Times New Roman" panose="02020603050405020304" pitchFamily="18" charset="0"/>
                <a:cs typeface="Times New Roman" panose="02020603050405020304" pitchFamily="18" charset="0"/>
              </a:rPr>
              <a:t> has been the chosen for classification model</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Weights are initialized with pretrained </a:t>
            </a:r>
            <a:r>
              <a:rPr lang="en-US" sz="1200" dirty="0" err="1">
                <a:latin typeface="Times New Roman" panose="02020603050405020304" pitchFamily="18" charset="0"/>
                <a:cs typeface="Times New Roman" panose="02020603050405020304" pitchFamily="18" charset="0"/>
              </a:rPr>
              <a:t>imagenet</a:t>
            </a:r>
            <a:r>
              <a:rPr lang="en-US" sz="1200" dirty="0">
                <a:latin typeface="Times New Roman" panose="02020603050405020304" pitchFamily="18" charset="0"/>
                <a:cs typeface="Times New Roman" panose="02020603050405020304" pitchFamily="18" charset="0"/>
              </a:rPr>
              <a:t> weights then fine tuned to the appropriate ones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Libraries </a:t>
            </a:r>
            <a:r>
              <a:rPr lang="en-US" sz="1200" dirty="0" err="1">
                <a:latin typeface="Times New Roman" panose="02020603050405020304" pitchFamily="18" charset="0"/>
                <a:cs typeface="Times New Roman" panose="02020603050405020304" pitchFamily="18" charset="0"/>
              </a:rPr>
              <a:t>Keras</a:t>
            </a:r>
            <a:r>
              <a:rPr lang="en-US" sz="1200" dirty="0">
                <a:latin typeface="Times New Roman" panose="02020603050405020304" pitchFamily="18" charset="0"/>
                <a:cs typeface="Times New Roman" panose="02020603050405020304" pitchFamily="18" charset="0"/>
              </a:rPr>
              <a:t> has been used for pretrained models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Sigmoid classifier has been used for image classification</a:t>
            </a:r>
          </a:p>
          <a:p>
            <a:pPr marL="171450" indent="-171450">
              <a:lnSpc>
                <a:spcPct val="150000"/>
              </a:lnSpc>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FastRCNN</a:t>
            </a:r>
            <a:r>
              <a:rPr lang="en-US" sz="1200" dirty="0">
                <a:latin typeface="Times New Roman" panose="02020603050405020304" pitchFamily="18" charset="0"/>
                <a:cs typeface="Times New Roman" panose="02020603050405020304" pitchFamily="18" charset="0"/>
              </a:rPr>
              <a:t> has been used for Object detection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RPN layer, ROI Pooling and Final Classifier are custom coded.</a:t>
            </a:r>
          </a:p>
        </p:txBody>
      </p:sp>
      <p:sp>
        <p:nvSpPr>
          <p:cNvPr id="4" name="Title 1">
            <a:extLst>
              <a:ext uri="{FF2B5EF4-FFF2-40B4-BE49-F238E27FC236}">
                <a16:creationId xmlns:a16="http://schemas.microsoft.com/office/drawing/2014/main" id="{897E7984-2C1A-F981-391A-2D94947AF8BE}"/>
              </a:ext>
            </a:extLst>
          </p:cNvPr>
          <p:cNvSpPr txBox="1">
            <a:spLocks/>
          </p:cNvSpPr>
          <p:nvPr/>
        </p:nvSpPr>
        <p:spPr>
          <a:xfrm>
            <a:off x="-199746" y="-34824"/>
            <a:ext cx="3939084" cy="507551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latin typeface="Times New Roman" panose="02020603050405020304" pitchFamily="18" charset="0"/>
                <a:cs typeface="Times New Roman" panose="02020603050405020304" pitchFamily="18" charset="0"/>
              </a:rPr>
              <a:t>Key Decisions</a:t>
            </a:r>
          </a:p>
        </p:txBody>
      </p:sp>
      <p:cxnSp>
        <p:nvCxnSpPr>
          <p:cNvPr id="13" name="Straight Connector 12">
            <a:extLst>
              <a:ext uri="{FF2B5EF4-FFF2-40B4-BE49-F238E27FC236}">
                <a16:creationId xmlns:a16="http://schemas.microsoft.com/office/drawing/2014/main" id="{97831261-21D1-8452-0910-587740BF744E}"/>
              </a:ext>
            </a:extLst>
          </p:cNvPr>
          <p:cNvCxnSpPr/>
          <p:nvPr/>
        </p:nvCxnSpPr>
        <p:spPr>
          <a:xfrm>
            <a:off x="3056965" y="1039906"/>
            <a:ext cx="0" cy="311075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0341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6F3E061-A177-8BDB-0C3E-5220DB03F2DC}"/>
              </a:ext>
            </a:extLst>
          </p:cNvPr>
          <p:cNvSpPr txBox="1">
            <a:spLocks/>
          </p:cNvSpPr>
          <p:nvPr/>
        </p:nvSpPr>
        <p:spPr>
          <a:xfrm>
            <a:off x="3187438" y="674308"/>
            <a:ext cx="5956562" cy="419352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Feature Map:</a:t>
            </a:r>
            <a:r>
              <a:rPr lang="en-IN" sz="1200" dirty="0">
                <a:latin typeface="Times New Roman" panose="02020603050405020304" pitchFamily="18" charset="0"/>
                <a:cs typeface="Times New Roman" panose="02020603050405020304" pitchFamily="18" charset="0"/>
              </a:rPr>
              <a:t> Extracting the feature map from CNN backbone (Resnet) then feed the feature map to Region proposal network along with anchor boxes</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Anchors:</a:t>
            </a:r>
            <a:r>
              <a:rPr lang="en-IN" sz="1200" dirty="0">
                <a:latin typeface="Times New Roman" panose="02020603050405020304" pitchFamily="18" charset="0"/>
                <a:cs typeface="Times New Roman" panose="02020603050405020304" pitchFamily="18" charset="0"/>
              </a:rPr>
              <a:t> Box designed to propose region boxes (proposed Pneumonia impacted regions) by comparing the overlap with ground truth boxes (actual Pneumonia impact regions from training data). These boxes will help to capture capture the scale and aspect ratio of the objects to be detected</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Anchor will have two possible labels such as foreground and background of the feature map predicted by RPN (</a:t>
            </a:r>
            <a:r>
              <a:rPr lang="en-IN" sz="1200" b="1" i="1" dirty="0">
                <a:latin typeface="Times New Roman" panose="02020603050405020304" pitchFamily="18" charset="0"/>
                <a:cs typeface="Times New Roman" panose="02020603050405020304" pitchFamily="18" charset="0"/>
              </a:rPr>
              <a:t>Region Proposal network</a:t>
            </a:r>
            <a:r>
              <a:rPr lang="en-IN" sz="1200" dirty="0">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The basic idea here is that we want to label the anchors having the higher overlaps with ground-truth boxes as foreground, the ones with lower overlaps as background</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Proposed regions by RPN will be done with </a:t>
            </a:r>
            <a:r>
              <a:rPr lang="en-IN" sz="1200" b="1" i="1" dirty="0" err="1">
                <a:latin typeface="Times New Roman" panose="02020603050405020304" pitchFamily="18" charset="0"/>
                <a:cs typeface="Times New Roman" panose="02020603050405020304" pitchFamily="18" charset="0"/>
              </a:rPr>
              <a:t>RoI</a:t>
            </a:r>
            <a:r>
              <a:rPr lang="en-IN" sz="1200" b="1" i="1" dirty="0">
                <a:latin typeface="Times New Roman" panose="02020603050405020304" pitchFamily="18" charset="0"/>
                <a:cs typeface="Times New Roman" panose="02020603050405020304" pitchFamily="18" charset="0"/>
              </a:rPr>
              <a:t> pooling</a:t>
            </a:r>
            <a:r>
              <a:rPr lang="en-IN" sz="1200" dirty="0">
                <a:latin typeface="Times New Roman" panose="02020603050405020304" pitchFamily="18" charset="0"/>
                <a:cs typeface="Times New Roman" panose="02020603050405020304" pitchFamily="18" charset="0"/>
              </a:rPr>
              <a:t> to get almost equal sizes of each proposed region</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Classifier</a:t>
            </a:r>
            <a:r>
              <a:rPr lang="en-IN" sz="1200" dirty="0">
                <a:latin typeface="Times New Roman" panose="02020603050405020304" pitchFamily="18" charset="0"/>
                <a:cs typeface="Times New Roman" panose="02020603050405020304" pitchFamily="18" charset="0"/>
              </a:rPr>
              <a:t> will classify in the proposed regions as objects or backgrounds</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Regressor</a:t>
            </a:r>
            <a:r>
              <a:rPr lang="en-IN" sz="1200" dirty="0">
                <a:latin typeface="Times New Roman" panose="02020603050405020304" pitchFamily="18" charset="0"/>
                <a:cs typeface="Times New Roman" panose="02020603050405020304" pitchFamily="18" charset="0"/>
              </a:rPr>
              <a:t> will refine the bounding boxes in the proposed region (for the detected objects)</a:t>
            </a:r>
          </a:p>
        </p:txBody>
      </p:sp>
      <p:sp>
        <p:nvSpPr>
          <p:cNvPr id="4" name="Title 1">
            <a:extLst>
              <a:ext uri="{FF2B5EF4-FFF2-40B4-BE49-F238E27FC236}">
                <a16:creationId xmlns:a16="http://schemas.microsoft.com/office/drawing/2014/main" id="{897E7984-2C1A-F981-391A-2D94947AF8BE}"/>
              </a:ext>
            </a:extLst>
          </p:cNvPr>
          <p:cNvSpPr txBox="1">
            <a:spLocks/>
          </p:cNvSpPr>
          <p:nvPr/>
        </p:nvSpPr>
        <p:spPr>
          <a:xfrm>
            <a:off x="-199746" y="-34824"/>
            <a:ext cx="3597370" cy="507551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latin typeface="Times New Roman" panose="02020603050405020304" pitchFamily="18" charset="0"/>
                <a:cs typeface="Times New Roman" panose="02020603050405020304" pitchFamily="18" charset="0"/>
              </a:rPr>
              <a:t>How Faster-RCNN </a:t>
            </a:r>
          </a:p>
          <a:p>
            <a:pPr algn="ctr"/>
            <a:r>
              <a:rPr lang="en-US" dirty="0">
                <a:latin typeface="Times New Roman" panose="02020603050405020304" pitchFamily="18" charset="0"/>
                <a:cs typeface="Times New Roman" panose="02020603050405020304" pitchFamily="18" charset="0"/>
              </a:rPr>
              <a:t>works</a:t>
            </a:r>
          </a:p>
        </p:txBody>
      </p:sp>
      <p:cxnSp>
        <p:nvCxnSpPr>
          <p:cNvPr id="13" name="Straight Connector 12">
            <a:extLst>
              <a:ext uri="{FF2B5EF4-FFF2-40B4-BE49-F238E27FC236}">
                <a16:creationId xmlns:a16="http://schemas.microsoft.com/office/drawing/2014/main" id="{97831261-21D1-8452-0910-587740BF744E}"/>
              </a:ext>
            </a:extLst>
          </p:cNvPr>
          <p:cNvCxnSpPr/>
          <p:nvPr/>
        </p:nvCxnSpPr>
        <p:spPr>
          <a:xfrm>
            <a:off x="3056965" y="1039906"/>
            <a:ext cx="0" cy="311075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432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 name="Picture 4">
            <a:extLst>
              <a:ext uri="{FF2B5EF4-FFF2-40B4-BE49-F238E27FC236}">
                <a16:creationId xmlns:a16="http://schemas.microsoft.com/office/drawing/2014/main" id="{D887A36F-46B7-EE8F-12C3-69566697664B}"/>
              </a:ext>
            </a:extLst>
          </p:cNvPr>
          <p:cNvPicPr>
            <a:picLocks noChangeAspect="1"/>
          </p:cNvPicPr>
          <p:nvPr/>
        </p:nvPicPr>
        <p:blipFill>
          <a:blip r:embed="rId3"/>
          <a:stretch>
            <a:fillRect/>
          </a:stretch>
        </p:blipFill>
        <p:spPr>
          <a:xfrm>
            <a:off x="3200998" y="1594152"/>
            <a:ext cx="2422408" cy="1686930"/>
          </a:xfrm>
          <a:prstGeom prst="rect">
            <a:avLst/>
          </a:prstGeom>
        </p:spPr>
      </p:pic>
      <p:pic>
        <p:nvPicPr>
          <p:cNvPr id="7" name="Picture 6">
            <a:extLst>
              <a:ext uri="{FF2B5EF4-FFF2-40B4-BE49-F238E27FC236}">
                <a16:creationId xmlns:a16="http://schemas.microsoft.com/office/drawing/2014/main" id="{CA438F75-2903-6FCF-2459-1541EED724D8}"/>
              </a:ext>
            </a:extLst>
          </p:cNvPr>
          <p:cNvPicPr>
            <a:picLocks noChangeAspect="1"/>
          </p:cNvPicPr>
          <p:nvPr/>
        </p:nvPicPr>
        <p:blipFill>
          <a:blip r:embed="rId4"/>
          <a:stretch>
            <a:fillRect/>
          </a:stretch>
        </p:blipFill>
        <p:spPr>
          <a:xfrm>
            <a:off x="3134617" y="3359150"/>
            <a:ext cx="2635250" cy="1784350"/>
          </a:xfrm>
          <a:prstGeom prst="rect">
            <a:avLst/>
          </a:prstGeom>
        </p:spPr>
      </p:pic>
      <p:pic>
        <p:nvPicPr>
          <p:cNvPr id="9" name="Picture 8">
            <a:extLst>
              <a:ext uri="{FF2B5EF4-FFF2-40B4-BE49-F238E27FC236}">
                <a16:creationId xmlns:a16="http://schemas.microsoft.com/office/drawing/2014/main" id="{2C323C01-B733-7152-998D-280666085752}"/>
              </a:ext>
            </a:extLst>
          </p:cNvPr>
          <p:cNvPicPr>
            <a:picLocks noChangeAspect="1"/>
          </p:cNvPicPr>
          <p:nvPr/>
        </p:nvPicPr>
        <p:blipFill>
          <a:blip r:embed="rId5"/>
          <a:stretch>
            <a:fillRect/>
          </a:stretch>
        </p:blipFill>
        <p:spPr>
          <a:xfrm>
            <a:off x="6041837" y="1765158"/>
            <a:ext cx="3015641" cy="2939071"/>
          </a:xfrm>
          <a:prstGeom prst="rect">
            <a:avLst/>
          </a:prstGeom>
        </p:spPr>
      </p:pic>
      <p:pic>
        <p:nvPicPr>
          <p:cNvPr id="11" name="Picture 10">
            <a:extLst>
              <a:ext uri="{FF2B5EF4-FFF2-40B4-BE49-F238E27FC236}">
                <a16:creationId xmlns:a16="http://schemas.microsoft.com/office/drawing/2014/main" id="{08BD70D3-161B-135A-704C-F50716609EDD}"/>
              </a:ext>
            </a:extLst>
          </p:cNvPr>
          <p:cNvPicPr>
            <a:picLocks noChangeAspect="1"/>
          </p:cNvPicPr>
          <p:nvPr/>
        </p:nvPicPr>
        <p:blipFill>
          <a:blip r:embed="rId6"/>
          <a:stretch>
            <a:fillRect/>
          </a:stretch>
        </p:blipFill>
        <p:spPr>
          <a:xfrm>
            <a:off x="116541" y="147039"/>
            <a:ext cx="8785412" cy="1447113"/>
          </a:xfrm>
          <a:prstGeom prst="rect">
            <a:avLst/>
          </a:prstGeom>
        </p:spPr>
      </p:pic>
      <p:sp>
        <p:nvSpPr>
          <p:cNvPr id="12" name="Title 1">
            <a:extLst>
              <a:ext uri="{FF2B5EF4-FFF2-40B4-BE49-F238E27FC236}">
                <a16:creationId xmlns:a16="http://schemas.microsoft.com/office/drawing/2014/main" id="{651D7B4B-7BFC-8B97-0C33-2E3F158B44E2}"/>
              </a:ext>
            </a:extLst>
          </p:cNvPr>
          <p:cNvSpPr>
            <a:spLocks noGrp="1"/>
          </p:cNvSpPr>
          <p:nvPr>
            <p:ph type="title"/>
          </p:nvPr>
        </p:nvSpPr>
        <p:spPr>
          <a:xfrm>
            <a:off x="0" y="2313072"/>
            <a:ext cx="3373854" cy="1456386"/>
          </a:xfrm>
        </p:spPr>
        <p:txBody>
          <a:bodyPr vert="horz" lIns="91440" tIns="45720" rIns="91440" bIns="45720" rtlCol="0" anchor="ctr">
            <a:normAutofit/>
          </a:bodyPr>
          <a:lstStyle/>
          <a:p>
            <a:pPr>
              <a:lnSpc>
                <a:spcPct val="150000"/>
              </a:lnSpc>
            </a:pPr>
            <a:r>
              <a:rPr lang="en-US" sz="1400" b="1" cap="all" spc="-100" dirty="0">
                <a:solidFill>
                  <a:schemeClr val="tx1"/>
                </a:solidFill>
                <a:latin typeface="Times New Roman" panose="02020603050405020304" pitchFamily="18" charset="0"/>
                <a:cs typeface="Times New Roman" panose="02020603050405020304" pitchFamily="18" charset="0"/>
              </a:rPr>
              <a:t>Classification Model – Above 84% accuracy, Recall &amp; Precision</a:t>
            </a:r>
          </a:p>
        </p:txBody>
      </p:sp>
    </p:spTree>
    <p:extLst>
      <p:ext uri="{BB962C8B-B14F-4D97-AF65-F5344CB8AC3E}">
        <p14:creationId xmlns:p14="http://schemas.microsoft.com/office/powerpoint/2010/main" val="2116777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2" name="Title 1">
            <a:extLst>
              <a:ext uri="{FF2B5EF4-FFF2-40B4-BE49-F238E27FC236}">
                <a16:creationId xmlns:a16="http://schemas.microsoft.com/office/drawing/2014/main" id="{651D7B4B-7BFC-8B97-0C33-2E3F158B44E2}"/>
              </a:ext>
            </a:extLst>
          </p:cNvPr>
          <p:cNvSpPr>
            <a:spLocks noGrp="1"/>
          </p:cNvSpPr>
          <p:nvPr>
            <p:ph type="title"/>
          </p:nvPr>
        </p:nvSpPr>
        <p:spPr>
          <a:xfrm>
            <a:off x="4043082" y="1999307"/>
            <a:ext cx="4171713" cy="1456386"/>
          </a:xfrm>
        </p:spPr>
        <p:txBody>
          <a:bodyPr vert="horz" lIns="91440" tIns="45720" rIns="91440" bIns="45720" rtlCol="0" anchor="ctr">
            <a:normAutofit/>
          </a:bodyPr>
          <a:lstStyle/>
          <a:p>
            <a:pPr>
              <a:lnSpc>
                <a:spcPct val="150000"/>
              </a:lnSpc>
            </a:pPr>
            <a:r>
              <a:rPr lang="en-US" sz="1400" b="1" cap="all" spc="-100" dirty="0">
                <a:solidFill>
                  <a:schemeClr val="tx1"/>
                </a:solidFill>
                <a:latin typeface="Times New Roman" panose="02020603050405020304" pitchFamily="18" charset="0"/>
                <a:cs typeface="Times New Roman" panose="02020603050405020304" pitchFamily="18" charset="0"/>
              </a:rPr>
              <a:t>Object Detection RPN Model – Above 80% accuracy</a:t>
            </a:r>
          </a:p>
        </p:txBody>
      </p:sp>
      <p:pic>
        <p:nvPicPr>
          <p:cNvPr id="3" name="Picture 2">
            <a:extLst>
              <a:ext uri="{FF2B5EF4-FFF2-40B4-BE49-F238E27FC236}">
                <a16:creationId xmlns:a16="http://schemas.microsoft.com/office/drawing/2014/main" id="{6DB95794-88E6-8791-4F5B-1CC38415FFBE}"/>
              </a:ext>
            </a:extLst>
          </p:cNvPr>
          <p:cNvPicPr>
            <a:picLocks noChangeAspect="1"/>
          </p:cNvPicPr>
          <p:nvPr/>
        </p:nvPicPr>
        <p:blipFill>
          <a:blip r:embed="rId3"/>
          <a:stretch>
            <a:fillRect/>
          </a:stretch>
        </p:blipFill>
        <p:spPr>
          <a:xfrm>
            <a:off x="86906" y="1479177"/>
            <a:ext cx="3956176" cy="3565712"/>
          </a:xfrm>
          <a:prstGeom prst="rect">
            <a:avLst/>
          </a:prstGeom>
        </p:spPr>
      </p:pic>
      <p:pic>
        <p:nvPicPr>
          <p:cNvPr id="6" name="Picture 5">
            <a:extLst>
              <a:ext uri="{FF2B5EF4-FFF2-40B4-BE49-F238E27FC236}">
                <a16:creationId xmlns:a16="http://schemas.microsoft.com/office/drawing/2014/main" id="{0CA36773-64BC-B340-5562-F147514C8021}"/>
              </a:ext>
            </a:extLst>
          </p:cNvPr>
          <p:cNvPicPr>
            <a:picLocks noChangeAspect="1"/>
          </p:cNvPicPr>
          <p:nvPr/>
        </p:nvPicPr>
        <p:blipFill>
          <a:blip r:embed="rId4"/>
          <a:stretch>
            <a:fillRect/>
          </a:stretch>
        </p:blipFill>
        <p:spPr>
          <a:xfrm>
            <a:off x="237565" y="281802"/>
            <a:ext cx="8668870" cy="1027045"/>
          </a:xfrm>
          <a:prstGeom prst="rect">
            <a:avLst/>
          </a:prstGeom>
        </p:spPr>
      </p:pic>
    </p:spTree>
    <p:extLst>
      <p:ext uri="{BB962C8B-B14F-4D97-AF65-F5344CB8AC3E}">
        <p14:creationId xmlns:p14="http://schemas.microsoft.com/office/powerpoint/2010/main" val="1132682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txBox="1">
            <a:spLocks noGrp="1"/>
          </p:cNvSpPr>
          <p:nvPr>
            <p:ph type="title"/>
          </p:nvPr>
        </p:nvSpPr>
        <p:spPr>
          <a:xfrm>
            <a:off x="0" y="0"/>
            <a:ext cx="9144000" cy="5143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Cambria"/>
              <a:buNone/>
            </a:pPr>
            <a:r>
              <a:rPr lang="en-US"/>
              <a:t>Key Learnings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19bb592ff3_0_0"/>
          <p:cNvSpPr txBox="1"/>
          <p:nvPr/>
        </p:nvSpPr>
        <p:spPr>
          <a:xfrm>
            <a:off x="201972" y="931037"/>
            <a:ext cx="8217033" cy="2954625"/>
          </a:xfrm>
          <a:prstGeom prst="rect">
            <a:avLst/>
          </a:prstGeom>
          <a:gradFill>
            <a:gsLst>
              <a:gs pos="0">
                <a:srgbClr val="7291A1"/>
              </a:gs>
              <a:gs pos="100000">
                <a:srgbClr val="BAD6E4"/>
              </a:gs>
            </a:gsLst>
            <a:lin ang="16200000" scaled="0"/>
          </a:gradFill>
          <a:ln w="9525" cap="flat" cmpd="sng">
            <a:solidFill>
              <a:srgbClr val="748C9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91425" rIns="91425" bIns="91425" anchor="t" anchorCtr="0">
            <a:spAutoFit/>
          </a:bodyPr>
          <a:lstStyle/>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Solution is two model approach; One for Patient Classification with Pneumonia or normal then Pneumonia detection with bounding boxes &amp; object classification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Data augmentation with image shaping to 224, image horizontal, vertical flips, rotate by 30 degree, Zoom by 25%</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Decomposed overall training set into batches for incremental training and evaluation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DICOM images converted into JPG for image processing and array data</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ResNet50v2 used as backbone for Image classification and object detection with transfer learning principles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Fine tuned based on epochs, learning rates, batch size, data augmentations and loss functions</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FasterRCNN custom development used for Object Detection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Above 84% achieved for Image classification with accuracy, recall and precision</a:t>
            </a:r>
          </a:p>
          <a:p>
            <a:pPr marL="171450" indent="-1714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Above 80% accuracy for object detection</a:t>
            </a:r>
          </a:p>
        </p:txBody>
      </p:sp>
      <p:sp>
        <p:nvSpPr>
          <p:cNvPr id="588" name="Google Shape;588;g119bb592ff3_0_0"/>
          <p:cNvSpPr txBox="1"/>
          <p:nvPr/>
        </p:nvSpPr>
        <p:spPr>
          <a:xfrm>
            <a:off x="201972" y="108612"/>
            <a:ext cx="85206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90000"/>
              </a:lnSpc>
              <a:spcBef>
                <a:spcPts val="0"/>
              </a:spcBef>
              <a:spcAft>
                <a:spcPts val="0"/>
              </a:spcAft>
              <a:buClr>
                <a:srgbClr val="3F3F3F"/>
              </a:buClr>
              <a:buSzPts val="1400"/>
              <a:buFont typeface="Arial"/>
              <a:buNone/>
            </a:pPr>
            <a:r>
              <a:rPr lang="en-US" sz="2500" b="0" i="0" u="none" strike="noStrike" cap="none">
                <a:solidFill>
                  <a:srgbClr val="3F3F3F"/>
                </a:solidFill>
                <a:latin typeface="Times New Roman"/>
                <a:ea typeface="Times New Roman"/>
                <a:cs typeface="Times New Roman"/>
                <a:sym typeface="Times New Roman"/>
              </a:rPr>
              <a:t>Key Takeaways</a:t>
            </a:r>
            <a:endParaRPr sz="2500" b="0" i="0" u="none" strike="noStrike" cap="none">
              <a:solidFill>
                <a:srgbClr val="000000"/>
              </a:solidFill>
              <a:latin typeface="Times New Roman"/>
              <a:ea typeface="Times New Roman"/>
              <a:cs typeface="Times New Roman"/>
              <a:sym typeface="Times New Roman"/>
            </a:endParaRPr>
          </a:p>
        </p:txBody>
      </p:sp>
      <p:cxnSp>
        <p:nvCxnSpPr>
          <p:cNvPr id="589" name="Google Shape;589;g119bb592ff3_0_0"/>
          <p:cNvCxnSpPr/>
          <p:nvPr/>
        </p:nvCxnSpPr>
        <p:spPr>
          <a:xfrm>
            <a:off x="293412" y="657814"/>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275124" y="10789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Scenario, Solution Intent and Value</a:t>
            </a:r>
            <a:endParaRPr dirty="0">
              <a:latin typeface="Times New Roman"/>
              <a:ea typeface="Times New Roman"/>
              <a:cs typeface="Times New Roman"/>
              <a:sym typeface="Times New Roman"/>
            </a:endParaRPr>
          </a:p>
        </p:txBody>
      </p:sp>
      <p:cxnSp>
        <p:nvCxnSpPr>
          <p:cNvPr id="176" name="Google Shape;176;p4"/>
          <p:cNvCxnSpPr/>
          <p:nvPr/>
        </p:nvCxnSpPr>
        <p:spPr>
          <a:xfrm>
            <a:off x="366564" y="680590"/>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
        <p:nvSpPr>
          <p:cNvPr id="177" name="Google Shape;177;p4"/>
          <p:cNvSpPr/>
          <p:nvPr/>
        </p:nvSpPr>
        <p:spPr>
          <a:xfrm>
            <a:off x="152403" y="694226"/>
            <a:ext cx="8914460" cy="1542431"/>
          </a:xfrm>
          <a:prstGeom prst="rect">
            <a:avLst/>
          </a:prstGeom>
          <a:solidFill>
            <a:schemeClr val="lt1"/>
          </a:solidFill>
          <a:ln>
            <a:noFill/>
          </a:ln>
        </p:spPr>
        <p:txBody>
          <a:bodyPr spcFirstLastPara="1" wrap="square" lIns="91425" tIns="45700" rIns="91425" bIns="45700" anchor="t" anchorCtr="0">
            <a:noAutofit/>
          </a:bodyPr>
          <a:lstStyle/>
          <a:p>
            <a:pPr marL="171450" indent="-171450">
              <a:lnSpc>
                <a:spcPct val="150000"/>
              </a:lnSpc>
              <a:buSzPts val="1200"/>
              <a:buFont typeface="Arial" panose="020B0604020202020204" pitchFamily="34" charset="0"/>
              <a:buChar char="•"/>
            </a:pPr>
            <a:r>
              <a:rPr lang="en-US" sz="1200" dirty="0">
                <a:solidFill>
                  <a:schemeClr val="dk1"/>
                </a:solidFill>
                <a:latin typeface="Times New Roman"/>
                <a:ea typeface="Times New Roman"/>
                <a:cs typeface="Times New Roman"/>
                <a:sym typeface="Times New Roman"/>
              </a:rPr>
              <a:t>Pneumonia accounts for over 15% of all deaths of children under 5 years old internationally. (In 2017, 920,000 children under the age of 5 died from the disease)</a:t>
            </a:r>
          </a:p>
          <a:p>
            <a:pPr marL="171450" indent="-171450">
              <a:lnSpc>
                <a:spcPct val="150000"/>
              </a:lnSpc>
              <a:buSzPts val="120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Diagnosis of Pneumonia is complicated because of number of other conditions appearing as opacity on CXR (fluid overload (pulmonary edema, bleeding, volume loss (atelectasis or collapse),lung cancer, or post-radiation or surgical changes, Outside of the lungs, fluid in the pleural space (pleural effusion)</a:t>
            </a:r>
            <a:endParaRPr sz="1400" b="0" i="0" u="none" strike="noStrike" cap="none" dirty="0">
              <a:solidFill>
                <a:srgbClr val="000000"/>
              </a:solidFill>
              <a:latin typeface="Arial"/>
              <a:ea typeface="Arial"/>
              <a:cs typeface="Arial"/>
              <a:sym typeface="Arial"/>
            </a:endParaRPr>
          </a:p>
        </p:txBody>
      </p:sp>
      <p:grpSp>
        <p:nvGrpSpPr>
          <p:cNvPr id="189" name="Google Shape;189;p4"/>
          <p:cNvGrpSpPr/>
          <p:nvPr/>
        </p:nvGrpSpPr>
        <p:grpSpPr>
          <a:xfrm>
            <a:off x="331703" y="3923436"/>
            <a:ext cx="8214929" cy="476644"/>
            <a:chOff x="0" y="0"/>
            <a:chExt cx="8788955" cy="476644"/>
          </a:xfrm>
        </p:grpSpPr>
        <p:sp>
          <p:nvSpPr>
            <p:cNvPr id="190" name="Google Shape;190;p4"/>
            <p:cNvSpPr/>
            <p:nvPr/>
          </p:nvSpPr>
          <p:spPr>
            <a:xfrm>
              <a:off x="0" y="0"/>
              <a:ext cx="8788955" cy="476644"/>
            </a:xfrm>
            <a:prstGeom prst="roundRect">
              <a:avLst>
                <a:gd name="adj" fmla="val 10000"/>
              </a:avLst>
            </a:prstGeom>
            <a:solidFill>
              <a:srgbClr val="6C828C"/>
            </a:solidFill>
            <a:ln w="254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txBox="1"/>
            <p:nvPr/>
          </p:nvSpPr>
          <p:spPr>
            <a:xfrm>
              <a:off x="13960" y="13960"/>
              <a:ext cx="7964625" cy="448724"/>
            </a:xfrm>
            <a:prstGeom prst="rect">
              <a:avLst/>
            </a:prstGeom>
            <a:noFill/>
            <a:ln>
              <a:noFill/>
            </a:ln>
          </p:spPr>
          <p:txBody>
            <a:bodyPr spcFirstLastPara="1" wrap="square" lIns="41900" tIns="41900" rIns="41900" bIns="4190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1" dirty="0">
                  <a:solidFill>
                    <a:schemeClr val="lt1"/>
                  </a:solidFill>
                  <a:latin typeface="Times New Roman"/>
                  <a:ea typeface="Times New Roman"/>
                  <a:cs typeface="Times New Roman"/>
                  <a:sym typeface="Times New Roman"/>
                </a:rPr>
                <a:t>Healthcare Domain Value</a:t>
              </a:r>
              <a:endParaRPr sz="1100" b="1" u="none" strike="noStrike" cap="none" dirty="0">
                <a:solidFill>
                  <a:schemeClr val="lt1"/>
                </a:solidFill>
                <a:latin typeface="Times New Roman"/>
                <a:ea typeface="Times New Roman"/>
                <a:cs typeface="Times New Roman"/>
                <a:sym typeface="Times New Roman"/>
              </a:endParaRPr>
            </a:p>
          </p:txBody>
        </p:sp>
      </p:grpSp>
      <p:grpSp>
        <p:nvGrpSpPr>
          <p:cNvPr id="192" name="Google Shape;192;p4"/>
          <p:cNvGrpSpPr/>
          <p:nvPr/>
        </p:nvGrpSpPr>
        <p:grpSpPr>
          <a:xfrm>
            <a:off x="275124" y="2507238"/>
            <a:ext cx="8105083" cy="953255"/>
            <a:chOff x="0" y="-274554"/>
            <a:chExt cx="8788955" cy="648769"/>
          </a:xfrm>
        </p:grpSpPr>
        <p:sp>
          <p:nvSpPr>
            <p:cNvPr id="193" name="Google Shape;193;p4"/>
            <p:cNvSpPr/>
            <p:nvPr/>
          </p:nvSpPr>
          <p:spPr>
            <a:xfrm>
              <a:off x="0" y="-274554"/>
              <a:ext cx="8788955" cy="476644"/>
            </a:xfrm>
            <a:prstGeom prst="roundRect">
              <a:avLst>
                <a:gd name="adj" fmla="val 10000"/>
              </a:avLst>
            </a:prstGeom>
            <a:solidFill>
              <a:srgbClr val="C00000"/>
            </a:solidFill>
            <a:ln w="254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bg1"/>
                  </a:solidFill>
                  <a:latin typeface="Times New Roman" panose="02020603050405020304" pitchFamily="18" charset="0"/>
                  <a:cs typeface="Times New Roman" panose="02020603050405020304" pitchFamily="18" charset="0"/>
                  <a:sym typeface="Arial"/>
                </a:rPr>
                <a:t>Solution Intent</a:t>
              </a:r>
              <a:endParaRPr sz="1200" b="1" i="0" u="none" strike="noStrike" cap="none" dirty="0">
                <a:solidFill>
                  <a:schemeClr val="bg1"/>
                </a:solidFill>
                <a:latin typeface="Times New Roman" panose="02020603050405020304" pitchFamily="18" charset="0"/>
                <a:cs typeface="Times New Roman" panose="02020603050405020304" pitchFamily="18" charset="0"/>
                <a:sym typeface="Arial"/>
              </a:endParaRPr>
            </a:p>
          </p:txBody>
        </p:sp>
        <p:sp>
          <p:nvSpPr>
            <p:cNvPr id="194" name="Google Shape;194;p4"/>
            <p:cNvSpPr txBox="1"/>
            <p:nvPr/>
          </p:nvSpPr>
          <p:spPr>
            <a:xfrm>
              <a:off x="13959" y="-74509"/>
              <a:ext cx="8761034" cy="448724"/>
            </a:xfrm>
            <a:prstGeom prst="rect">
              <a:avLst/>
            </a:prstGeom>
            <a:solidFill>
              <a:srgbClr val="9B9B9B"/>
            </a:solidFill>
            <a:ln>
              <a:noFill/>
            </a:ln>
          </p:spPr>
          <p:txBody>
            <a:bodyPr spcFirstLastPara="1" wrap="square" lIns="38100" tIns="38100" rIns="38100" bIns="38100" anchor="ctr" anchorCtr="0">
              <a:noAutofit/>
            </a:bodyPr>
            <a:lstStyle/>
            <a:p>
              <a:pPr lvl="0" algn="ctr">
                <a:lnSpc>
                  <a:spcPct val="90000"/>
                </a:lnSpc>
                <a:buSzPts val="1200"/>
              </a:pPr>
              <a:r>
                <a:rPr lang="en-US" sz="1200" dirty="0">
                  <a:solidFill>
                    <a:schemeClr val="dk1"/>
                  </a:solidFill>
                  <a:latin typeface="Times New Roman" panose="02020603050405020304" pitchFamily="18" charset="0"/>
                  <a:ea typeface="Times New Roman"/>
                  <a:cs typeface="Times New Roman" panose="02020603050405020304" pitchFamily="18" charset="0"/>
                  <a:sym typeface="Times New Roman"/>
                </a:rPr>
                <a:t>Automate Pneumonia detection on CXR with the best accuracy and precision, Screening in Chest Radiographs and Providing affected area details through bounding box</a:t>
              </a:r>
            </a:p>
          </p:txBody>
        </p:sp>
      </p:grpSp>
      <p:sp>
        <p:nvSpPr>
          <p:cNvPr id="3" name="Content Placeholder 2">
            <a:extLst>
              <a:ext uri="{FF2B5EF4-FFF2-40B4-BE49-F238E27FC236}">
                <a16:creationId xmlns:a16="http://schemas.microsoft.com/office/drawing/2014/main" id="{A232D90A-B8FF-471C-A8DD-68B118E5AABE}"/>
              </a:ext>
            </a:extLst>
          </p:cNvPr>
          <p:cNvSpPr txBox="1">
            <a:spLocks/>
          </p:cNvSpPr>
          <p:nvPr/>
        </p:nvSpPr>
        <p:spPr>
          <a:xfrm>
            <a:off x="396105" y="2256250"/>
            <a:ext cx="8670758" cy="147576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IN" sz="12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16B78ADD-0EC1-4624-6FD8-1F2B23CBC5EB}"/>
              </a:ext>
            </a:extLst>
          </p:cNvPr>
          <p:cNvSpPr txBox="1">
            <a:spLocks/>
          </p:cNvSpPr>
          <p:nvPr/>
        </p:nvSpPr>
        <p:spPr>
          <a:xfrm>
            <a:off x="331703" y="4244344"/>
            <a:ext cx="8214929" cy="700352"/>
          </a:xfrm>
          <a:prstGeom prst="rect">
            <a:avLst/>
          </a:prstGeom>
          <a:solidFill>
            <a:schemeClr val="l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71450" indent="-171450">
              <a:lnSpc>
                <a:spcPct val="150000"/>
              </a:lnSpc>
              <a:buSzPts val="1200"/>
              <a:buFont typeface="Arial" panose="020B0604020202020204" pitchFamily="34" charset="0"/>
              <a:buChar char="•"/>
              <a:defRPr sz="1200">
                <a:solidFill>
                  <a:schemeClr val="dk1"/>
                </a:solidFill>
                <a:latin typeface="Times New Roman"/>
                <a:ea typeface="Times New Roman"/>
                <a:cs typeface="Times New Roman"/>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IN" dirty="0"/>
              <a:t>Assisting physicians to make better clinical decisions or even replace human judgement in certain healthcare functional areas</a:t>
            </a:r>
          </a:p>
          <a:p>
            <a:r>
              <a:rPr lang="en-IN" dirty="0"/>
              <a:t>Unlock AI intelligence to process massive hidden details, assist clinical decision making</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txBox="1">
            <a:spLocks noGrp="1"/>
          </p:cNvSpPr>
          <p:nvPr>
            <p:ph type="title"/>
          </p:nvPr>
        </p:nvSpPr>
        <p:spPr>
          <a:xfrm>
            <a:off x="0" y="0"/>
            <a:ext cx="9144000" cy="5143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Cambria"/>
              <a:buNone/>
            </a:pPr>
            <a:r>
              <a:rPr lang="en-US" dirty="0"/>
              <a:t>Next Steps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19bb592ff3_0_0"/>
          <p:cNvSpPr txBox="1"/>
          <p:nvPr/>
        </p:nvSpPr>
        <p:spPr>
          <a:xfrm>
            <a:off x="340308" y="1468920"/>
            <a:ext cx="8243927" cy="2123628"/>
          </a:xfrm>
          <a:prstGeom prst="rect">
            <a:avLst/>
          </a:prstGeom>
          <a:gradFill>
            <a:gsLst>
              <a:gs pos="0">
                <a:srgbClr val="7291A1"/>
              </a:gs>
              <a:gs pos="100000">
                <a:srgbClr val="BAD6E4"/>
              </a:gs>
            </a:gsLst>
            <a:lin ang="16200000" scaled="0"/>
          </a:gradFill>
          <a:ln w="9525" cap="flat" cmpd="sng">
            <a:solidFill>
              <a:srgbClr val="748C9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rgbClr val="000000"/>
              </a:buClr>
              <a:buSzPts val="1600"/>
              <a:buFont typeface="Times New Roman"/>
              <a:buChar char="●"/>
            </a:pPr>
            <a:r>
              <a:rPr lang="en-US" sz="1200" i="0" u="none" strike="noStrike" cap="none" dirty="0">
                <a:solidFill>
                  <a:schemeClr val="dk1"/>
                </a:solidFill>
                <a:latin typeface="Times New Roman"/>
                <a:ea typeface="Times New Roman"/>
                <a:cs typeface="Times New Roman"/>
                <a:sym typeface="Times New Roman"/>
              </a:rPr>
              <a:t>Adversarial technique generalizing solutions for future/unseen data, replacing classification model and detecting anomalies on chest X-ray</a:t>
            </a:r>
            <a:endParaRPr sz="1200" i="0" u="none" strike="noStrike" cap="none" dirty="0">
              <a:solidFill>
                <a:schemeClr val="dk1"/>
              </a:solidFill>
              <a:latin typeface="Times New Roman"/>
              <a:ea typeface="Times New Roman"/>
              <a:cs typeface="Times New Roman"/>
              <a:sym typeface="Times New Roman"/>
            </a:endParaRPr>
          </a:p>
          <a:p>
            <a:pPr marL="457200" marR="0" lvl="0" indent="-330200" algn="l" rtl="0">
              <a:lnSpc>
                <a:spcPct val="150000"/>
              </a:lnSpc>
              <a:spcBef>
                <a:spcPts val="0"/>
              </a:spcBef>
              <a:spcAft>
                <a:spcPts val="0"/>
              </a:spcAft>
              <a:buClr>
                <a:srgbClr val="000000"/>
              </a:buClr>
              <a:buSzPts val="1600"/>
              <a:buFont typeface="Times New Roman"/>
              <a:buChar char="●"/>
            </a:pPr>
            <a:r>
              <a:rPr lang="en-US" sz="1200" i="0" u="none" strike="noStrike" cap="none" dirty="0">
                <a:solidFill>
                  <a:schemeClr val="dk1"/>
                </a:solidFill>
                <a:latin typeface="Times New Roman"/>
                <a:ea typeface="Times New Roman"/>
                <a:cs typeface="Times New Roman"/>
                <a:sym typeface="Times New Roman"/>
              </a:rPr>
              <a:t>RPN bounding box prediction algorithm to be improved with optimizers and loss functions, accuracy metric to get close to 95% </a:t>
            </a:r>
            <a:endParaRPr sz="1200" i="0" u="none" strike="noStrike" cap="none" dirty="0">
              <a:solidFill>
                <a:schemeClr val="dk1"/>
              </a:solidFill>
              <a:latin typeface="Times New Roman"/>
              <a:ea typeface="Times New Roman"/>
              <a:cs typeface="Times New Roman"/>
              <a:sym typeface="Times New Roman"/>
            </a:endParaRPr>
          </a:p>
          <a:p>
            <a:pPr marL="457200" marR="0" lvl="0" indent="-330200" algn="l" rtl="0">
              <a:lnSpc>
                <a:spcPct val="150000"/>
              </a:lnSpc>
              <a:spcBef>
                <a:spcPts val="0"/>
              </a:spcBef>
              <a:spcAft>
                <a:spcPts val="0"/>
              </a:spcAft>
              <a:buClr>
                <a:srgbClr val="000000"/>
              </a:buClr>
              <a:buSzPts val="1600"/>
              <a:buFont typeface="Times New Roman"/>
              <a:buChar char="●"/>
            </a:pPr>
            <a:r>
              <a:rPr lang="en-US" sz="1200" i="0" u="none" strike="noStrike" cap="none" dirty="0">
                <a:solidFill>
                  <a:schemeClr val="dk1"/>
                </a:solidFill>
                <a:latin typeface="Times New Roman"/>
                <a:ea typeface="Times New Roman"/>
                <a:cs typeface="Times New Roman"/>
                <a:sym typeface="Times New Roman"/>
              </a:rPr>
              <a:t>More image augmentation for more generalized solution</a:t>
            </a:r>
            <a:endParaRPr i="0" u="none" strike="noStrike" cap="none" dirty="0">
              <a:solidFill>
                <a:srgbClr val="000000"/>
              </a:solidFill>
              <a:latin typeface="Times New Roman"/>
              <a:ea typeface="Times New Roman"/>
              <a:cs typeface="Times New Roman"/>
              <a:sym typeface="Times New Roman"/>
            </a:endParaRPr>
          </a:p>
          <a:p>
            <a:pPr marL="457200" marR="0" lvl="0" indent="-330200" algn="l" rtl="0">
              <a:lnSpc>
                <a:spcPct val="150000"/>
              </a:lnSpc>
              <a:spcBef>
                <a:spcPts val="0"/>
              </a:spcBef>
              <a:spcAft>
                <a:spcPts val="0"/>
              </a:spcAft>
              <a:buClr>
                <a:schemeClr val="dk1"/>
              </a:buClr>
              <a:buSzPts val="1600"/>
              <a:buFont typeface="Times New Roman"/>
              <a:buChar char="●"/>
            </a:pPr>
            <a:r>
              <a:rPr lang="en-US" sz="1200" i="0" u="none" strike="noStrike" cap="none" dirty="0">
                <a:solidFill>
                  <a:schemeClr val="dk1"/>
                </a:solidFill>
                <a:latin typeface="Times New Roman"/>
                <a:ea typeface="Times New Roman"/>
                <a:cs typeface="Times New Roman"/>
                <a:sym typeface="Times New Roman"/>
              </a:rPr>
              <a:t>Pipeline to create a duo-model, connecting classifier and RPN network solution</a:t>
            </a:r>
          </a:p>
          <a:p>
            <a:pPr marL="457200" marR="0" lvl="0" indent="-330200" algn="l" rtl="0">
              <a:lnSpc>
                <a:spcPct val="150000"/>
              </a:lnSpc>
              <a:spcBef>
                <a:spcPts val="0"/>
              </a:spcBef>
              <a:spcAft>
                <a:spcPts val="0"/>
              </a:spcAft>
              <a:buClr>
                <a:schemeClr val="dk1"/>
              </a:buClr>
              <a:buSzPts val="1600"/>
              <a:buFont typeface="Times New Roman"/>
              <a:buChar char="●"/>
            </a:pPr>
            <a:r>
              <a:rPr lang="en-US" sz="1200" dirty="0">
                <a:solidFill>
                  <a:schemeClr val="dk1"/>
                </a:solidFill>
                <a:latin typeface="Times New Roman"/>
                <a:ea typeface="Times New Roman"/>
                <a:cs typeface="Times New Roman"/>
                <a:sym typeface="Times New Roman"/>
              </a:rPr>
              <a:t>Smart device app hosting these models for real-time video augmentation of X-rays with pneumonia region boxes</a:t>
            </a:r>
            <a:endParaRPr sz="1200" i="0" u="none" strike="noStrike" cap="none" dirty="0">
              <a:solidFill>
                <a:schemeClr val="dk1"/>
              </a:solidFill>
              <a:latin typeface="Times New Roman"/>
              <a:ea typeface="Times New Roman"/>
              <a:cs typeface="Times New Roman"/>
              <a:sym typeface="Times New Roman"/>
            </a:endParaRPr>
          </a:p>
        </p:txBody>
      </p:sp>
      <p:sp>
        <p:nvSpPr>
          <p:cNvPr id="588" name="Google Shape;588;g119bb592ff3_0_0"/>
          <p:cNvSpPr txBox="1"/>
          <p:nvPr/>
        </p:nvSpPr>
        <p:spPr>
          <a:xfrm>
            <a:off x="201972" y="108612"/>
            <a:ext cx="8520600" cy="572700"/>
          </a:xfrm>
          <a:prstGeom prst="rect">
            <a:avLst/>
          </a:prstGeom>
          <a:noFill/>
          <a:ln>
            <a:noFill/>
          </a:ln>
        </p:spPr>
        <p:txBody>
          <a:bodyPr spcFirstLastPara="1" wrap="square" lIns="91425" tIns="91425" rIns="91425" bIns="91425" anchor="t" anchorCtr="0">
            <a:normAutofit/>
          </a:bodyPr>
          <a:lstStyle/>
          <a:p>
            <a:pPr marL="0" marR="0" lvl="0" indent="0" algn="l" rtl="0">
              <a:lnSpc>
                <a:spcPct val="90000"/>
              </a:lnSpc>
              <a:spcBef>
                <a:spcPts val="0"/>
              </a:spcBef>
              <a:spcAft>
                <a:spcPts val="0"/>
              </a:spcAft>
              <a:buClr>
                <a:srgbClr val="3F3F3F"/>
              </a:buClr>
              <a:buSzPts val="1400"/>
              <a:buFont typeface="Arial"/>
              <a:buNone/>
            </a:pPr>
            <a:r>
              <a:rPr lang="en-US" sz="2500" b="0" i="0" u="none" strike="noStrike" cap="none" dirty="0">
                <a:solidFill>
                  <a:srgbClr val="3F3F3F"/>
                </a:solidFill>
                <a:latin typeface="Times New Roman"/>
                <a:ea typeface="Times New Roman"/>
                <a:cs typeface="Times New Roman"/>
                <a:sym typeface="Times New Roman"/>
              </a:rPr>
              <a:t>Next Steps</a:t>
            </a:r>
            <a:endParaRPr sz="2500" b="0" i="0" u="none" strike="noStrike" cap="none" dirty="0">
              <a:solidFill>
                <a:srgbClr val="000000"/>
              </a:solidFill>
              <a:latin typeface="Times New Roman"/>
              <a:ea typeface="Times New Roman"/>
              <a:cs typeface="Times New Roman"/>
              <a:sym typeface="Times New Roman"/>
            </a:endParaRPr>
          </a:p>
        </p:txBody>
      </p:sp>
      <p:cxnSp>
        <p:nvCxnSpPr>
          <p:cNvPr id="589" name="Google Shape;589;g119bb592ff3_0_0"/>
          <p:cNvCxnSpPr/>
          <p:nvPr/>
        </p:nvCxnSpPr>
        <p:spPr>
          <a:xfrm>
            <a:off x="293412" y="657814"/>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Design Approach</a:t>
            </a:r>
            <a:endParaRPr dirty="0">
              <a:latin typeface="Times New Roman"/>
              <a:ea typeface="Times New Roman"/>
              <a:cs typeface="Times New Roman"/>
              <a:sym typeface="Times New Roman"/>
            </a:endParaRPr>
          </a:p>
        </p:txBody>
      </p:sp>
      <p:cxnSp>
        <p:nvCxnSpPr>
          <p:cNvPr id="206" name="Google Shape;206;p5"/>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grpSp>
        <p:nvGrpSpPr>
          <p:cNvPr id="2" name="Group 1">
            <a:extLst>
              <a:ext uri="{FF2B5EF4-FFF2-40B4-BE49-F238E27FC236}">
                <a16:creationId xmlns:a16="http://schemas.microsoft.com/office/drawing/2014/main" id="{9E795BB5-2221-AE94-5B0B-E22D48EE25DE}"/>
              </a:ext>
            </a:extLst>
          </p:cNvPr>
          <p:cNvGrpSpPr/>
          <p:nvPr/>
        </p:nvGrpSpPr>
        <p:grpSpPr>
          <a:xfrm>
            <a:off x="71718" y="815797"/>
            <a:ext cx="8919882" cy="4219092"/>
            <a:chOff x="577507" y="441650"/>
            <a:chExt cx="11165314" cy="5974700"/>
          </a:xfrm>
        </p:grpSpPr>
        <p:sp>
          <p:nvSpPr>
            <p:cNvPr id="3" name="Rectangle 2">
              <a:extLst>
                <a:ext uri="{FF2B5EF4-FFF2-40B4-BE49-F238E27FC236}">
                  <a16:creationId xmlns:a16="http://schemas.microsoft.com/office/drawing/2014/main" id="{8CB7F79A-A1A9-26DD-A59D-78B07ED779CB}"/>
                </a:ext>
              </a:extLst>
            </p:cNvPr>
            <p:cNvSpPr/>
            <p:nvPr/>
          </p:nvSpPr>
          <p:spPr>
            <a:xfrm>
              <a:off x="5149516" y="441650"/>
              <a:ext cx="4362987" cy="5974700"/>
            </a:xfrm>
            <a:prstGeom prst="rect">
              <a:avLst/>
            </a:prstGeom>
          </p:spPr>
          <p:style>
            <a:lnRef idx="2">
              <a:schemeClr val="accent6"/>
            </a:lnRef>
            <a:fillRef idx="1">
              <a:schemeClr val="lt1"/>
            </a:fillRef>
            <a:effectRef idx="0">
              <a:schemeClr val="accent6"/>
            </a:effectRef>
            <a:fontRef idx="minor">
              <a:schemeClr val="dk1"/>
            </a:fontRef>
          </p:style>
          <p:txBody>
            <a:bodyPr vert="vert" rtlCol="0" anchor="t"/>
            <a:lstStyle/>
            <a:p>
              <a:pPr algn="just"/>
              <a:endParaRPr lang="en-US" sz="1200" dirty="0">
                <a:solidFill>
                  <a:schemeClr val="bg1"/>
                </a:solidFill>
                <a:highlight>
                  <a:srgbClr val="800080"/>
                </a:highlight>
                <a:latin typeface="Times New Roman" panose="02020603050405020304" pitchFamily="18"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A4589FD0-372D-1D06-F091-37E2EC45DC37}"/>
                </a:ext>
              </a:extLst>
            </p:cNvPr>
            <p:cNvSpPr/>
            <p:nvPr/>
          </p:nvSpPr>
          <p:spPr>
            <a:xfrm>
              <a:off x="593563" y="918413"/>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Convert train image set into Arrays</a:t>
              </a:r>
            </a:p>
          </p:txBody>
        </p:sp>
        <p:sp>
          <p:nvSpPr>
            <p:cNvPr id="5" name="Rounded Rectangle 4">
              <a:extLst>
                <a:ext uri="{FF2B5EF4-FFF2-40B4-BE49-F238E27FC236}">
                  <a16:creationId xmlns:a16="http://schemas.microsoft.com/office/drawing/2014/main" id="{FCC4AE55-C7F7-B413-EDB2-E6484C8747F6}"/>
                </a:ext>
              </a:extLst>
            </p:cNvPr>
            <p:cNvSpPr/>
            <p:nvPr/>
          </p:nvSpPr>
          <p:spPr>
            <a:xfrm>
              <a:off x="593555" y="1688433"/>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Split the data into train &amp; validation sets</a:t>
              </a:r>
            </a:p>
          </p:txBody>
        </p:sp>
        <p:sp>
          <p:nvSpPr>
            <p:cNvPr id="6" name="Rounded Rectangle 5">
              <a:extLst>
                <a:ext uri="{FF2B5EF4-FFF2-40B4-BE49-F238E27FC236}">
                  <a16:creationId xmlns:a16="http://schemas.microsoft.com/office/drawing/2014/main" id="{CDF449D7-74C7-A3D7-CBA4-1DE6E5F8A61C}"/>
                </a:ext>
              </a:extLst>
            </p:cNvPr>
            <p:cNvSpPr/>
            <p:nvPr/>
          </p:nvSpPr>
          <p:spPr>
            <a:xfrm>
              <a:off x="593559" y="1303423"/>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Merge labels with the data</a:t>
              </a:r>
            </a:p>
          </p:txBody>
        </p:sp>
        <p:sp>
          <p:nvSpPr>
            <p:cNvPr id="7" name="Rounded Rectangle 6">
              <a:extLst>
                <a:ext uri="{FF2B5EF4-FFF2-40B4-BE49-F238E27FC236}">
                  <a16:creationId xmlns:a16="http://schemas.microsoft.com/office/drawing/2014/main" id="{7A70F440-63B9-1C96-224D-5577B2CE596C}"/>
                </a:ext>
              </a:extLst>
            </p:cNvPr>
            <p:cNvSpPr/>
            <p:nvPr/>
          </p:nvSpPr>
          <p:spPr>
            <a:xfrm>
              <a:off x="593555" y="2073443"/>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Understand the distribution of labels</a:t>
              </a:r>
            </a:p>
          </p:txBody>
        </p:sp>
        <p:sp>
          <p:nvSpPr>
            <p:cNvPr id="8" name="Rounded Rectangle 7">
              <a:extLst>
                <a:ext uri="{FF2B5EF4-FFF2-40B4-BE49-F238E27FC236}">
                  <a16:creationId xmlns:a16="http://schemas.microsoft.com/office/drawing/2014/main" id="{A430F9A0-036C-6A11-10CA-653694B87195}"/>
                </a:ext>
              </a:extLst>
            </p:cNvPr>
            <p:cNvSpPr/>
            <p:nvPr/>
          </p:nvSpPr>
          <p:spPr>
            <a:xfrm>
              <a:off x="593554" y="2458453"/>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Visualization of bounding boxes</a:t>
              </a:r>
            </a:p>
          </p:txBody>
        </p:sp>
        <p:sp>
          <p:nvSpPr>
            <p:cNvPr id="9" name="Rounded Rectangle 8">
              <a:extLst>
                <a:ext uri="{FF2B5EF4-FFF2-40B4-BE49-F238E27FC236}">
                  <a16:creationId xmlns:a16="http://schemas.microsoft.com/office/drawing/2014/main" id="{1E6B5930-72CC-070F-D08C-38C2991FABF0}"/>
                </a:ext>
              </a:extLst>
            </p:cNvPr>
            <p:cNvSpPr/>
            <p:nvPr/>
          </p:nvSpPr>
          <p:spPr>
            <a:xfrm>
              <a:off x="577508" y="2851492"/>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Describe the data &amp; Check Missing any</a:t>
              </a:r>
            </a:p>
          </p:txBody>
        </p:sp>
        <p:sp>
          <p:nvSpPr>
            <p:cNvPr id="10" name="Rounded Rectangle 9">
              <a:extLst>
                <a:ext uri="{FF2B5EF4-FFF2-40B4-BE49-F238E27FC236}">
                  <a16:creationId xmlns:a16="http://schemas.microsoft.com/office/drawing/2014/main" id="{9F90EC6E-62EA-2747-F3DA-B0AAB9E95CDF}"/>
                </a:ext>
              </a:extLst>
            </p:cNvPr>
            <p:cNvSpPr/>
            <p:nvPr/>
          </p:nvSpPr>
          <p:spPr>
            <a:xfrm>
              <a:off x="577507" y="3236502"/>
              <a:ext cx="4078705" cy="385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Standardize the train &amp; validation sets</a:t>
              </a:r>
            </a:p>
          </p:txBody>
        </p:sp>
        <p:sp>
          <p:nvSpPr>
            <p:cNvPr id="11" name="Rounded Rectangle 10">
              <a:extLst>
                <a:ext uri="{FF2B5EF4-FFF2-40B4-BE49-F238E27FC236}">
                  <a16:creationId xmlns:a16="http://schemas.microsoft.com/office/drawing/2014/main" id="{31BFB639-5A89-BF7B-4A8C-50BD1FC68D69}"/>
                </a:ext>
              </a:extLst>
            </p:cNvPr>
            <p:cNvSpPr/>
            <p:nvPr/>
          </p:nvSpPr>
          <p:spPr>
            <a:xfrm>
              <a:off x="593555" y="4090724"/>
              <a:ext cx="4078705" cy="385010"/>
            </a:xfrm>
            <a:prstGeom prst="roundRect">
              <a:avLst/>
            </a:prstGeom>
            <a:solidFill>
              <a:schemeClr val="tx2">
                <a:lumMod val="50000"/>
                <a:lumOff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Analyze for data augmentation</a:t>
              </a:r>
            </a:p>
          </p:txBody>
        </p:sp>
        <p:sp>
          <p:nvSpPr>
            <p:cNvPr id="12" name="Rounded Rectangle 11">
              <a:extLst>
                <a:ext uri="{FF2B5EF4-FFF2-40B4-BE49-F238E27FC236}">
                  <a16:creationId xmlns:a16="http://schemas.microsoft.com/office/drawing/2014/main" id="{37ED592B-74D7-027C-9D3A-263D51AC4960}"/>
                </a:ext>
              </a:extLst>
            </p:cNvPr>
            <p:cNvSpPr/>
            <p:nvPr/>
          </p:nvSpPr>
          <p:spPr>
            <a:xfrm>
              <a:off x="577507" y="4483763"/>
              <a:ext cx="4078705" cy="385010"/>
            </a:xfrm>
            <a:prstGeom prst="roundRect">
              <a:avLst/>
            </a:prstGeom>
            <a:solidFill>
              <a:schemeClr val="tx2">
                <a:lumMod val="50000"/>
                <a:lumOff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Augment various useful image data</a:t>
              </a:r>
            </a:p>
          </p:txBody>
        </p:sp>
        <p:sp>
          <p:nvSpPr>
            <p:cNvPr id="13" name="Rounded Rectangle 12">
              <a:extLst>
                <a:ext uri="{FF2B5EF4-FFF2-40B4-BE49-F238E27FC236}">
                  <a16:creationId xmlns:a16="http://schemas.microsoft.com/office/drawing/2014/main" id="{E5BE6530-39E4-F0CD-8F56-6D67FFCAFF68}"/>
                </a:ext>
              </a:extLst>
            </p:cNvPr>
            <p:cNvSpPr/>
            <p:nvPr/>
          </p:nvSpPr>
          <p:spPr>
            <a:xfrm>
              <a:off x="5287898" y="870289"/>
              <a:ext cx="4078705" cy="3850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Design the training &amp; validation process</a:t>
              </a:r>
            </a:p>
          </p:txBody>
        </p:sp>
        <p:sp>
          <p:nvSpPr>
            <p:cNvPr id="14" name="Rounded Rectangle 13">
              <a:extLst>
                <a:ext uri="{FF2B5EF4-FFF2-40B4-BE49-F238E27FC236}">
                  <a16:creationId xmlns:a16="http://schemas.microsoft.com/office/drawing/2014/main" id="{E0E59876-EDE3-AD61-1126-A4F362D571EA}"/>
                </a:ext>
              </a:extLst>
            </p:cNvPr>
            <p:cNvSpPr/>
            <p:nvPr/>
          </p:nvSpPr>
          <p:spPr>
            <a:xfrm>
              <a:off x="593555" y="4876802"/>
              <a:ext cx="4078705" cy="385010"/>
            </a:xfrm>
            <a:prstGeom prst="roundRect">
              <a:avLst/>
            </a:prstGeom>
            <a:solidFill>
              <a:schemeClr val="tx2">
                <a:lumMod val="50000"/>
                <a:lumOff val="5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Balance Check - Labels</a:t>
              </a:r>
            </a:p>
          </p:txBody>
        </p:sp>
        <p:sp>
          <p:nvSpPr>
            <p:cNvPr id="15" name="Rounded Rectangle 14">
              <a:extLst>
                <a:ext uri="{FF2B5EF4-FFF2-40B4-BE49-F238E27FC236}">
                  <a16:creationId xmlns:a16="http://schemas.microsoft.com/office/drawing/2014/main" id="{E5E50A23-B8DB-8A61-7D07-A3A053F00372}"/>
                </a:ext>
              </a:extLst>
            </p:cNvPr>
            <p:cNvSpPr/>
            <p:nvPr/>
          </p:nvSpPr>
          <p:spPr>
            <a:xfrm>
              <a:off x="5287898" y="1255299"/>
              <a:ext cx="4078705" cy="3850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Design the model prototype Architecture</a:t>
              </a:r>
            </a:p>
          </p:txBody>
        </p:sp>
        <p:sp>
          <p:nvSpPr>
            <p:cNvPr id="16" name="Rounded Rectangle 15">
              <a:extLst>
                <a:ext uri="{FF2B5EF4-FFF2-40B4-BE49-F238E27FC236}">
                  <a16:creationId xmlns:a16="http://schemas.microsoft.com/office/drawing/2014/main" id="{24D6E151-6CAB-BE43-2764-57775090E288}"/>
                </a:ext>
              </a:extLst>
            </p:cNvPr>
            <p:cNvSpPr/>
            <p:nvPr/>
          </p:nvSpPr>
          <p:spPr>
            <a:xfrm>
              <a:off x="5287894" y="1640309"/>
              <a:ext cx="4078705" cy="3850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Create CNN &amp; Object detection Architecture</a:t>
              </a:r>
            </a:p>
          </p:txBody>
        </p:sp>
        <p:sp>
          <p:nvSpPr>
            <p:cNvPr id="17" name="Rounded Rectangle 16">
              <a:extLst>
                <a:ext uri="{FF2B5EF4-FFF2-40B4-BE49-F238E27FC236}">
                  <a16:creationId xmlns:a16="http://schemas.microsoft.com/office/drawing/2014/main" id="{4CA779D3-8E46-5C2F-04BD-64D1EC594194}"/>
                </a:ext>
              </a:extLst>
            </p:cNvPr>
            <p:cNvSpPr/>
            <p:nvPr/>
          </p:nvSpPr>
          <p:spPr>
            <a:xfrm>
              <a:off x="5287890" y="2025319"/>
              <a:ext cx="4078705" cy="3850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Model Training</a:t>
              </a:r>
            </a:p>
          </p:txBody>
        </p:sp>
        <p:sp>
          <p:nvSpPr>
            <p:cNvPr id="18" name="Rounded Rectangle 17">
              <a:extLst>
                <a:ext uri="{FF2B5EF4-FFF2-40B4-BE49-F238E27FC236}">
                  <a16:creationId xmlns:a16="http://schemas.microsoft.com/office/drawing/2014/main" id="{2AC5E6E5-2488-1D16-6261-68F83177F41F}"/>
                </a:ext>
              </a:extLst>
            </p:cNvPr>
            <p:cNvSpPr/>
            <p:nvPr/>
          </p:nvSpPr>
          <p:spPr>
            <a:xfrm>
              <a:off x="5271843" y="2410329"/>
              <a:ext cx="4078705" cy="3850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Cross Validation with validation set</a:t>
              </a:r>
            </a:p>
          </p:txBody>
        </p:sp>
        <p:sp>
          <p:nvSpPr>
            <p:cNvPr id="19" name="Rounded Rectangle 18">
              <a:extLst>
                <a:ext uri="{FF2B5EF4-FFF2-40B4-BE49-F238E27FC236}">
                  <a16:creationId xmlns:a16="http://schemas.microsoft.com/office/drawing/2014/main" id="{1E6B93BA-0E44-B32E-3BDF-88078E118833}"/>
                </a:ext>
              </a:extLst>
            </p:cNvPr>
            <p:cNvSpPr/>
            <p:nvPr/>
          </p:nvSpPr>
          <p:spPr>
            <a:xfrm>
              <a:off x="5271842" y="3625503"/>
              <a:ext cx="4078705" cy="7339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Analyze over the accuracy &amp; loss graph between training &amp; validation</a:t>
              </a:r>
            </a:p>
          </p:txBody>
        </p:sp>
        <p:sp>
          <p:nvSpPr>
            <p:cNvPr id="20" name="Rounded Rectangle 19">
              <a:extLst>
                <a:ext uri="{FF2B5EF4-FFF2-40B4-BE49-F238E27FC236}">
                  <a16:creationId xmlns:a16="http://schemas.microsoft.com/office/drawing/2014/main" id="{1A100B5E-A95C-22BA-7EE2-BB70F845A02B}"/>
                </a:ext>
              </a:extLst>
            </p:cNvPr>
            <p:cNvSpPr/>
            <p:nvPr/>
          </p:nvSpPr>
          <p:spPr>
            <a:xfrm>
              <a:off x="5271843" y="3250510"/>
              <a:ext cx="4078705" cy="38501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Analyze over the Classification Matrix</a:t>
              </a:r>
            </a:p>
          </p:txBody>
        </p:sp>
        <p:sp>
          <p:nvSpPr>
            <p:cNvPr id="21" name="Rounded Rectangle 20">
              <a:extLst>
                <a:ext uri="{FF2B5EF4-FFF2-40B4-BE49-F238E27FC236}">
                  <a16:creationId xmlns:a16="http://schemas.microsoft.com/office/drawing/2014/main" id="{D8CA981B-9149-5D4E-907D-DE68D765AFDC}"/>
                </a:ext>
              </a:extLst>
            </p:cNvPr>
            <p:cNvSpPr/>
            <p:nvPr/>
          </p:nvSpPr>
          <p:spPr>
            <a:xfrm>
              <a:off x="5271842" y="4734424"/>
              <a:ext cx="4078705" cy="3850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Fine tuning the model</a:t>
              </a:r>
            </a:p>
          </p:txBody>
        </p:sp>
        <p:sp>
          <p:nvSpPr>
            <p:cNvPr id="22" name="Rounded Rectangle 21">
              <a:extLst>
                <a:ext uri="{FF2B5EF4-FFF2-40B4-BE49-F238E27FC236}">
                  <a16:creationId xmlns:a16="http://schemas.microsoft.com/office/drawing/2014/main" id="{E06A69D9-3665-7B26-E963-116CA43257B2}"/>
                </a:ext>
              </a:extLst>
            </p:cNvPr>
            <p:cNvSpPr/>
            <p:nvPr/>
          </p:nvSpPr>
          <p:spPr>
            <a:xfrm>
              <a:off x="5271841" y="5119434"/>
              <a:ext cx="4078705" cy="3850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Optimize the model to the best</a:t>
              </a:r>
            </a:p>
          </p:txBody>
        </p:sp>
        <p:sp>
          <p:nvSpPr>
            <p:cNvPr id="23" name="Rounded Rectangle 22">
              <a:extLst>
                <a:ext uri="{FF2B5EF4-FFF2-40B4-BE49-F238E27FC236}">
                  <a16:creationId xmlns:a16="http://schemas.microsoft.com/office/drawing/2014/main" id="{28552ADF-EC2C-8062-6E49-B645CBA8347B}"/>
                </a:ext>
              </a:extLst>
            </p:cNvPr>
            <p:cNvSpPr/>
            <p:nvPr/>
          </p:nvSpPr>
          <p:spPr>
            <a:xfrm>
              <a:off x="5287890" y="5959615"/>
              <a:ext cx="4078705" cy="38501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Predict &amp; Report results on test data</a:t>
              </a:r>
            </a:p>
          </p:txBody>
        </p:sp>
        <p:cxnSp>
          <p:nvCxnSpPr>
            <p:cNvPr id="24" name="Straight Arrow Connector 23">
              <a:extLst>
                <a:ext uri="{FF2B5EF4-FFF2-40B4-BE49-F238E27FC236}">
                  <a16:creationId xmlns:a16="http://schemas.microsoft.com/office/drawing/2014/main" id="{CFCA8BEF-2ECE-8071-FEED-10A42F2C2B86}"/>
                </a:ext>
              </a:extLst>
            </p:cNvPr>
            <p:cNvCxnSpPr>
              <a:stCxn id="10" idx="2"/>
              <a:endCxn id="11" idx="0"/>
            </p:cNvCxnSpPr>
            <p:nvPr/>
          </p:nvCxnSpPr>
          <p:spPr>
            <a:xfrm>
              <a:off x="2616860" y="3621512"/>
              <a:ext cx="16048" cy="469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Elbow Connector 24">
              <a:extLst>
                <a:ext uri="{FF2B5EF4-FFF2-40B4-BE49-F238E27FC236}">
                  <a16:creationId xmlns:a16="http://schemas.microsoft.com/office/drawing/2014/main" id="{6668A5CD-AD78-F750-7D7C-A6646AD98F7D}"/>
                </a:ext>
              </a:extLst>
            </p:cNvPr>
            <p:cNvCxnSpPr>
              <a:stCxn id="14" idx="3"/>
              <a:endCxn id="13" idx="1"/>
            </p:cNvCxnSpPr>
            <p:nvPr/>
          </p:nvCxnSpPr>
          <p:spPr>
            <a:xfrm flipV="1">
              <a:off x="4672260" y="1062794"/>
              <a:ext cx="615638" cy="400651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FA34281-21AD-FBCA-2EEB-1A7C4A1736CB}"/>
                </a:ext>
              </a:extLst>
            </p:cNvPr>
            <p:cNvCxnSpPr>
              <a:cxnSpLocks/>
              <a:stCxn id="18" idx="2"/>
              <a:endCxn id="20" idx="0"/>
            </p:cNvCxnSpPr>
            <p:nvPr/>
          </p:nvCxnSpPr>
          <p:spPr>
            <a:xfrm>
              <a:off x="7311196" y="2795339"/>
              <a:ext cx="0" cy="45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A82FEDBF-E11E-DCC6-BF04-42138AE50C0B}"/>
                </a:ext>
              </a:extLst>
            </p:cNvPr>
            <p:cNvCxnSpPr>
              <a:cxnSpLocks/>
              <a:stCxn id="19" idx="2"/>
              <a:endCxn id="21" idx="0"/>
            </p:cNvCxnSpPr>
            <p:nvPr/>
          </p:nvCxnSpPr>
          <p:spPr>
            <a:xfrm>
              <a:off x="7311195" y="4359431"/>
              <a:ext cx="0" cy="374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400C464-70E5-62F5-D563-25B07FBD5425}"/>
                </a:ext>
              </a:extLst>
            </p:cNvPr>
            <p:cNvCxnSpPr>
              <a:cxnSpLocks/>
              <a:stCxn id="22" idx="2"/>
            </p:cNvCxnSpPr>
            <p:nvPr/>
          </p:nvCxnSpPr>
          <p:spPr>
            <a:xfrm flipH="1">
              <a:off x="7311193" y="5504444"/>
              <a:ext cx="1" cy="483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3681AB61-D473-5851-A532-389BAD9EE396}"/>
                </a:ext>
              </a:extLst>
            </p:cNvPr>
            <p:cNvSpPr/>
            <p:nvPr/>
          </p:nvSpPr>
          <p:spPr>
            <a:xfrm>
              <a:off x="1545089" y="539423"/>
              <a:ext cx="2143536" cy="332129"/>
            </a:xfrm>
            <a:prstGeom prst="rect">
              <a:avLst/>
            </a:prstGeom>
            <a:noFill/>
          </p:spPr>
          <p:txBody>
            <a:bodyPr wrap="none" lIns="91440" tIns="45720" rIns="91440" bIns="45720">
              <a:spAutoFit/>
            </a:bodyPr>
            <a:lstStyle/>
            <a:p>
              <a:pPr algn="ctr"/>
              <a:r>
                <a:rPr lang="en-GB" sz="1200" b="0" cap="none" spc="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Data Parsing &amp; Standardization</a:t>
              </a:r>
            </a:p>
          </p:txBody>
        </p:sp>
        <p:sp>
          <p:nvSpPr>
            <p:cNvPr id="30" name="Rectangle 29">
              <a:extLst>
                <a:ext uri="{FF2B5EF4-FFF2-40B4-BE49-F238E27FC236}">
                  <a16:creationId xmlns:a16="http://schemas.microsoft.com/office/drawing/2014/main" id="{1A8B74CB-A9EB-F241-099C-3B236CA297FB}"/>
                </a:ext>
              </a:extLst>
            </p:cNvPr>
            <p:cNvSpPr/>
            <p:nvPr/>
          </p:nvSpPr>
          <p:spPr>
            <a:xfrm>
              <a:off x="1864525" y="5304389"/>
              <a:ext cx="1398140"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Data Augmentation</a:t>
              </a:r>
            </a:p>
          </p:txBody>
        </p:sp>
        <p:sp>
          <p:nvSpPr>
            <p:cNvPr id="31" name="Rectangle 30">
              <a:extLst>
                <a:ext uri="{FF2B5EF4-FFF2-40B4-BE49-F238E27FC236}">
                  <a16:creationId xmlns:a16="http://schemas.microsoft.com/office/drawing/2014/main" id="{07A4F15C-6919-E376-D8B3-D35372AA5C05}"/>
                </a:ext>
              </a:extLst>
            </p:cNvPr>
            <p:cNvSpPr/>
            <p:nvPr/>
          </p:nvSpPr>
          <p:spPr>
            <a:xfrm>
              <a:off x="5888416" y="498290"/>
              <a:ext cx="2601994"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Model Architecture Design &amp; Training</a:t>
              </a:r>
            </a:p>
          </p:txBody>
        </p:sp>
        <p:sp>
          <p:nvSpPr>
            <p:cNvPr id="32" name="Rectangle 31">
              <a:extLst>
                <a:ext uri="{FF2B5EF4-FFF2-40B4-BE49-F238E27FC236}">
                  <a16:creationId xmlns:a16="http://schemas.microsoft.com/office/drawing/2014/main" id="{17AFBC4F-EF75-B31F-0001-F83036462E16}"/>
                </a:ext>
              </a:extLst>
            </p:cNvPr>
            <p:cNvSpPr/>
            <p:nvPr/>
          </p:nvSpPr>
          <p:spPr>
            <a:xfrm>
              <a:off x="7703288" y="2888223"/>
              <a:ext cx="1295547"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Model Evaluation</a:t>
              </a:r>
            </a:p>
          </p:txBody>
        </p:sp>
        <p:sp>
          <p:nvSpPr>
            <p:cNvPr id="33" name="Rectangle 32">
              <a:extLst>
                <a:ext uri="{FF2B5EF4-FFF2-40B4-BE49-F238E27FC236}">
                  <a16:creationId xmlns:a16="http://schemas.microsoft.com/office/drawing/2014/main" id="{9BA49C32-DFE3-DE08-E719-A61D382F0740}"/>
                </a:ext>
              </a:extLst>
            </p:cNvPr>
            <p:cNvSpPr/>
            <p:nvPr/>
          </p:nvSpPr>
          <p:spPr>
            <a:xfrm>
              <a:off x="7647039" y="4413571"/>
              <a:ext cx="1383712"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Fine Tuning Model</a:t>
              </a:r>
            </a:p>
          </p:txBody>
        </p:sp>
        <p:sp>
          <p:nvSpPr>
            <p:cNvPr id="34" name="Rectangle 33">
              <a:extLst>
                <a:ext uri="{FF2B5EF4-FFF2-40B4-BE49-F238E27FC236}">
                  <a16:creationId xmlns:a16="http://schemas.microsoft.com/office/drawing/2014/main" id="{B2AB97D7-135B-A527-5792-C6927A64F586}"/>
                </a:ext>
              </a:extLst>
            </p:cNvPr>
            <p:cNvSpPr/>
            <p:nvPr/>
          </p:nvSpPr>
          <p:spPr>
            <a:xfrm>
              <a:off x="7649499" y="5609665"/>
              <a:ext cx="1236236"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Object Detection</a:t>
              </a:r>
            </a:p>
          </p:txBody>
        </p:sp>
        <p:sp>
          <p:nvSpPr>
            <p:cNvPr id="35" name="Rounded Rectangle 34">
              <a:extLst>
                <a:ext uri="{FF2B5EF4-FFF2-40B4-BE49-F238E27FC236}">
                  <a16:creationId xmlns:a16="http://schemas.microsoft.com/office/drawing/2014/main" id="{3D21CC1E-94BA-A551-5BC4-3B9963FAF337}"/>
                </a:ext>
              </a:extLst>
            </p:cNvPr>
            <p:cNvSpPr/>
            <p:nvPr/>
          </p:nvSpPr>
          <p:spPr>
            <a:xfrm>
              <a:off x="10104392" y="3031964"/>
              <a:ext cx="1638429" cy="24724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cs typeface="Times New Roman" panose="02020603050405020304" pitchFamily="18" charset="0"/>
                </a:rPr>
                <a:t>Model Deployment (As a Service) - Optional</a:t>
              </a:r>
            </a:p>
          </p:txBody>
        </p:sp>
        <p:cxnSp>
          <p:nvCxnSpPr>
            <p:cNvPr id="36" name="Elbow Connector 35">
              <a:extLst>
                <a:ext uri="{FF2B5EF4-FFF2-40B4-BE49-F238E27FC236}">
                  <a16:creationId xmlns:a16="http://schemas.microsoft.com/office/drawing/2014/main" id="{25E943E5-B96B-19C8-93DC-6EA008BE385C}"/>
                </a:ext>
              </a:extLst>
            </p:cNvPr>
            <p:cNvCxnSpPr>
              <a:cxnSpLocks/>
              <a:stCxn id="23" idx="3"/>
              <a:endCxn id="35" idx="0"/>
            </p:cNvCxnSpPr>
            <p:nvPr/>
          </p:nvCxnSpPr>
          <p:spPr>
            <a:xfrm flipV="1">
              <a:off x="9366595" y="3031964"/>
              <a:ext cx="1557012" cy="3120156"/>
            </a:xfrm>
            <a:prstGeom prst="bentConnector4">
              <a:avLst>
                <a:gd name="adj1" fmla="val 23693"/>
                <a:gd name="adj2" fmla="val 107327"/>
              </a:avLst>
            </a:prstGeom>
            <a:ln>
              <a:tailEnd type="triangle"/>
            </a:ln>
          </p:spPr>
          <p:style>
            <a:lnRef idx="3">
              <a:schemeClr val="dk1"/>
            </a:lnRef>
            <a:fillRef idx="0">
              <a:schemeClr val="dk1"/>
            </a:fillRef>
            <a:effectRef idx="2">
              <a:schemeClr val="dk1"/>
            </a:effectRef>
            <a:fontRef idx="minor">
              <a:schemeClr val="tx1"/>
            </a:fontRef>
          </p:style>
        </p:cxnSp>
        <p:sp>
          <p:nvSpPr>
            <p:cNvPr id="37" name="Rectangle 36">
              <a:extLst>
                <a:ext uri="{FF2B5EF4-FFF2-40B4-BE49-F238E27FC236}">
                  <a16:creationId xmlns:a16="http://schemas.microsoft.com/office/drawing/2014/main" id="{6358A663-9997-3ED1-DA10-7691C0038CA3}"/>
                </a:ext>
              </a:extLst>
            </p:cNvPr>
            <p:cNvSpPr/>
            <p:nvPr/>
          </p:nvSpPr>
          <p:spPr>
            <a:xfrm>
              <a:off x="10112607" y="2382593"/>
              <a:ext cx="1388522" cy="332129"/>
            </a:xfrm>
            <a:prstGeom prst="rect">
              <a:avLst/>
            </a:prstGeom>
            <a:noFill/>
          </p:spPr>
          <p:txBody>
            <a:bodyPr wrap="none" lIns="91440" tIns="45720" rIns="91440" bIns="45720">
              <a:spAutoFit/>
            </a:bodyPr>
            <a:lstStyle/>
            <a:p>
              <a:pPr algn="ctr"/>
              <a:r>
                <a:rPr lang="en-GB" sz="1200" dirty="0">
                  <a:ln w="0"/>
                  <a:solidFill>
                    <a:schemeClr val="bg1"/>
                  </a:solidFill>
                  <a:effectLst>
                    <a:outerShdw blurRad="38100" dist="19050" dir="2700000" algn="tl" rotWithShape="0">
                      <a:schemeClr val="dk1">
                        <a:alpha val="40000"/>
                      </a:schemeClr>
                    </a:outerShdw>
                  </a:effectLst>
                  <a:highlight>
                    <a:srgbClr val="808080"/>
                  </a:highlight>
                  <a:latin typeface="Times New Roman" panose="02020603050405020304" pitchFamily="18" charset="0"/>
                  <a:cs typeface="Times New Roman" panose="02020603050405020304" pitchFamily="18" charset="0"/>
                </a:rPr>
                <a:t>Model Deployment</a:t>
              </a:r>
            </a:p>
          </p:txBody>
        </p:sp>
        <p:sp>
          <p:nvSpPr>
            <p:cNvPr id="38" name="Rectangle 37">
              <a:extLst>
                <a:ext uri="{FF2B5EF4-FFF2-40B4-BE49-F238E27FC236}">
                  <a16:creationId xmlns:a16="http://schemas.microsoft.com/office/drawing/2014/main" id="{BA6A3B24-2411-7BDA-E95F-0D0E53427D41}"/>
                </a:ext>
              </a:extLst>
            </p:cNvPr>
            <p:cNvSpPr/>
            <p:nvPr/>
          </p:nvSpPr>
          <p:spPr>
            <a:xfrm>
              <a:off x="9610557" y="561725"/>
              <a:ext cx="2132264" cy="1176783"/>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lIns="91440" tIns="45720" rIns="91440" bIns="45720">
              <a:spAutoFit/>
            </a:bodyPr>
            <a:lstStyle/>
            <a:p>
              <a:pPr algn="ctr"/>
              <a:r>
                <a:rPr lang="en-GB"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Learning, Classification, </a:t>
              </a:r>
            </a:p>
            <a:p>
              <a:pPr algn="ctr"/>
              <a:r>
                <a:rPr lang="en-GB"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 Detection </a:t>
              </a:r>
            </a:p>
            <a:p>
              <a:pPr algn="ctr"/>
              <a:r>
                <a:rPr lang="en-GB" sz="1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&amp; Optimization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CNN based Solution Architecture</a:t>
            </a:r>
            <a:endParaRPr dirty="0">
              <a:latin typeface="Times New Roman"/>
              <a:ea typeface="Times New Roman"/>
              <a:cs typeface="Times New Roman"/>
              <a:sym typeface="Times New Roman"/>
            </a:endParaRPr>
          </a:p>
        </p:txBody>
      </p:sp>
      <p:cxnSp>
        <p:nvCxnSpPr>
          <p:cNvPr id="240" name="Google Shape;240;p43"/>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grpSp>
        <p:nvGrpSpPr>
          <p:cNvPr id="2" name="Group 1">
            <a:extLst>
              <a:ext uri="{FF2B5EF4-FFF2-40B4-BE49-F238E27FC236}">
                <a16:creationId xmlns:a16="http://schemas.microsoft.com/office/drawing/2014/main" id="{3D201064-FEA5-7BC7-FC1C-5F53AED495C2}"/>
              </a:ext>
            </a:extLst>
          </p:cNvPr>
          <p:cNvGrpSpPr/>
          <p:nvPr/>
        </p:nvGrpSpPr>
        <p:grpSpPr>
          <a:xfrm>
            <a:off x="98612" y="1183340"/>
            <a:ext cx="8897646" cy="3586979"/>
            <a:chOff x="493294" y="1900985"/>
            <a:chExt cx="11205411" cy="4477965"/>
          </a:xfrm>
        </p:grpSpPr>
        <p:sp>
          <p:nvSpPr>
            <p:cNvPr id="3" name="Rounded Rectangle 2">
              <a:extLst>
                <a:ext uri="{FF2B5EF4-FFF2-40B4-BE49-F238E27FC236}">
                  <a16:creationId xmlns:a16="http://schemas.microsoft.com/office/drawing/2014/main" id="{3462C8D3-1BB5-35C3-FE10-D01279617D13}"/>
                </a:ext>
              </a:extLst>
            </p:cNvPr>
            <p:cNvSpPr/>
            <p:nvPr/>
          </p:nvSpPr>
          <p:spPr>
            <a:xfrm>
              <a:off x="1792223" y="1900988"/>
              <a:ext cx="8626119" cy="3789947"/>
            </a:xfrm>
            <a:prstGeom prst="round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1A82F19A-EC7D-1DBB-732C-80B47C8B1C6C}"/>
                </a:ext>
              </a:extLst>
            </p:cNvPr>
            <p:cNvSpPr/>
            <p:nvPr/>
          </p:nvSpPr>
          <p:spPr>
            <a:xfrm>
              <a:off x="493294" y="1900988"/>
              <a:ext cx="1159563" cy="3789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Times New Roman" panose="02020603050405020304" pitchFamily="18" charset="0"/>
                  <a:cs typeface="Times New Roman" panose="02020603050405020304" pitchFamily="18" charset="0"/>
                </a:rPr>
                <a:t>Data Preprocessing &amp; Augmentation</a:t>
              </a:r>
            </a:p>
            <a:p>
              <a:pPr algn="ctr"/>
              <a:r>
                <a:rPr lang="en-US" sz="1200" dirty="0">
                  <a:latin typeface="Times New Roman" panose="02020603050405020304" pitchFamily="18" charset="0"/>
                  <a:cs typeface="Times New Roman" panose="02020603050405020304" pitchFamily="18" charset="0"/>
                </a:rPr>
                <a:t>(</a:t>
              </a:r>
              <a:r>
                <a:rPr lang="en-US" sz="1200" i="1" dirty="0">
                  <a:latin typeface="Times New Roman" panose="02020603050405020304" pitchFamily="18" charset="0"/>
                  <a:cs typeface="Times New Roman" panose="02020603050405020304" pitchFamily="18" charset="0"/>
                </a:rPr>
                <a:t>Standardize, Batching, Image shifts, rotation, Zooming</a:t>
              </a:r>
              <a:r>
                <a:rPr lang="en-US" sz="1200" dirty="0">
                  <a:latin typeface="Times New Roman" panose="02020603050405020304" pitchFamily="18" charset="0"/>
                  <a:cs typeface="Times New Roman" panose="02020603050405020304" pitchFamily="18" charset="0"/>
                </a:rPr>
                <a:t>)</a:t>
              </a:r>
            </a:p>
          </p:txBody>
        </p:sp>
        <p:sp>
          <p:nvSpPr>
            <p:cNvPr id="5" name="Rounded Rectangle 4">
              <a:extLst>
                <a:ext uri="{FF2B5EF4-FFF2-40B4-BE49-F238E27FC236}">
                  <a16:creationId xmlns:a16="http://schemas.microsoft.com/office/drawing/2014/main" id="{79913BD4-5959-6477-2BE9-B9B766DD0483}"/>
                </a:ext>
              </a:extLst>
            </p:cNvPr>
            <p:cNvSpPr/>
            <p:nvPr/>
          </p:nvSpPr>
          <p:spPr>
            <a:xfrm>
              <a:off x="10538659" y="1900985"/>
              <a:ext cx="302795" cy="367674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Times New Roman" panose="02020603050405020304" pitchFamily="18" charset="0"/>
                  <a:cs typeface="Times New Roman" panose="02020603050405020304" pitchFamily="18" charset="0"/>
                </a:rPr>
                <a:t>Model Evaluation</a:t>
              </a:r>
            </a:p>
          </p:txBody>
        </p:sp>
        <p:sp>
          <p:nvSpPr>
            <p:cNvPr id="6" name="Rounded Rectangle 5">
              <a:extLst>
                <a:ext uri="{FF2B5EF4-FFF2-40B4-BE49-F238E27FC236}">
                  <a16:creationId xmlns:a16="http://schemas.microsoft.com/office/drawing/2014/main" id="{E652B61C-D832-E944-0C94-60E75FF89063}"/>
                </a:ext>
              </a:extLst>
            </p:cNvPr>
            <p:cNvSpPr/>
            <p:nvPr/>
          </p:nvSpPr>
          <p:spPr>
            <a:xfrm>
              <a:off x="10961770" y="1900986"/>
              <a:ext cx="302795" cy="3676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Times New Roman" panose="02020603050405020304" pitchFamily="18" charset="0"/>
                  <a:cs typeface="Times New Roman" panose="02020603050405020304" pitchFamily="18" charset="0"/>
                </a:rPr>
                <a:t>Fine Tuning Model</a:t>
              </a:r>
            </a:p>
          </p:txBody>
        </p:sp>
        <p:sp>
          <p:nvSpPr>
            <p:cNvPr id="7" name="Rounded Rectangle 6">
              <a:extLst>
                <a:ext uri="{FF2B5EF4-FFF2-40B4-BE49-F238E27FC236}">
                  <a16:creationId xmlns:a16="http://schemas.microsoft.com/office/drawing/2014/main" id="{DC3AAF19-6215-6F05-DDF4-A79925252EDD}"/>
                </a:ext>
              </a:extLst>
            </p:cNvPr>
            <p:cNvSpPr/>
            <p:nvPr/>
          </p:nvSpPr>
          <p:spPr>
            <a:xfrm>
              <a:off x="11395910" y="1900988"/>
              <a:ext cx="302795" cy="367674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Times New Roman" panose="02020603050405020304" pitchFamily="18" charset="0"/>
                  <a:cs typeface="Times New Roman" panose="02020603050405020304" pitchFamily="18" charset="0"/>
                </a:rPr>
                <a:t>Predict &amp; Report  on test data</a:t>
              </a:r>
            </a:p>
          </p:txBody>
        </p:sp>
        <p:sp>
          <p:nvSpPr>
            <p:cNvPr id="8" name="Rectangle 7">
              <a:extLst>
                <a:ext uri="{FF2B5EF4-FFF2-40B4-BE49-F238E27FC236}">
                  <a16:creationId xmlns:a16="http://schemas.microsoft.com/office/drawing/2014/main" id="{68529AFC-C751-069B-8D64-1BD0BC544F29}"/>
                </a:ext>
              </a:extLst>
            </p:cNvPr>
            <p:cNvSpPr/>
            <p:nvPr/>
          </p:nvSpPr>
          <p:spPr>
            <a:xfrm>
              <a:off x="2236573" y="5654152"/>
              <a:ext cx="7529237" cy="724798"/>
            </a:xfrm>
            <a:prstGeom prst="rect">
              <a:avLst/>
            </a:prstGeom>
            <a:noFill/>
          </p:spPr>
          <p:txBody>
            <a:bodyPr wrap="square" lIns="91440" tIns="45720" rIns="91440" bIns="45720">
              <a:spAutoFit/>
            </a:bodyPr>
            <a:lstStyle/>
            <a:p>
              <a:r>
                <a:rPr lang="en-GB"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Models approach pipelined for deployment</a:t>
              </a:r>
            </a:p>
            <a:p>
              <a:pPr marL="342900" indent="-342900">
                <a:buFont typeface="Arial" panose="020B0604020202020204" pitchFamily="34" charset="0"/>
                <a:buChar char="•"/>
              </a:pPr>
              <a:r>
                <a:rPr lang="en-GB"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ResNet with fine tuning for Pneumonia and other classes classification</a:t>
              </a:r>
            </a:p>
            <a:p>
              <a:pPr marL="342900" indent="-342900">
                <a:buFont typeface="Arial" panose="020B0604020202020204" pitchFamily="34" charset="0"/>
                <a:buChar char="•"/>
              </a:pPr>
              <a:r>
                <a:rPr lang="en-GB"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Faster RCNN to do </a:t>
              </a:r>
              <a:r>
                <a:rPr lang="en-GB"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pneumonia areas detection on the chest radiograph</a:t>
              </a:r>
              <a:endParaRPr lang="en-GB"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6924369-A597-2E01-9F3E-9DE3D022F9AF}"/>
                </a:ext>
              </a:extLst>
            </p:cNvPr>
            <p:cNvSpPr/>
            <p:nvPr/>
          </p:nvSpPr>
          <p:spPr>
            <a:xfrm>
              <a:off x="2468376" y="2808408"/>
              <a:ext cx="2011680" cy="1975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Times New Roman" panose="02020603050405020304" pitchFamily="18" charset="0"/>
                  <a:cs typeface="Times New Roman" panose="02020603050405020304" pitchFamily="18" charset="0"/>
                </a:rPr>
                <a:t>ResNet</a:t>
              </a:r>
              <a:r>
                <a:rPr lang="en-US" sz="1200" dirty="0">
                  <a:solidFill>
                    <a:schemeClr val="tx1"/>
                  </a:solidFill>
                  <a:latin typeface="Times New Roman" panose="02020603050405020304" pitchFamily="18" charset="0"/>
                  <a:cs typeface="Times New Roman" panose="02020603050405020304" pitchFamily="18" charset="0"/>
                </a:rPr>
                <a:t> – Transfer Learning</a:t>
              </a:r>
            </a:p>
          </p:txBody>
        </p:sp>
        <p:sp>
          <p:nvSpPr>
            <p:cNvPr id="10" name="Rectangle 9">
              <a:extLst>
                <a:ext uri="{FF2B5EF4-FFF2-40B4-BE49-F238E27FC236}">
                  <a16:creationId xmlns:a16="http://schemas.microsoft.com/office/drawing/2014/main" id="{E2A10092-BDD0-C94C-25BA-1555D5B5C31D}"/>
                </a:ext>
              </a:extLst>
            </p:cNvPr>
            <p:cNvSpPr/>
            <p:nvPr/>
          </p:nvSpPr>
          <p:spPr>
            <a:xfrm>
              <a:off x="5089918" y="2808408"/>
              <a:ext cx="2011680" cy="1975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RPN + ROI Pooling</a:t>
              </a:r>
            </a:p>
          </p:txBody>
        </p:sp>
        <p:sp>
          <p:nvSpPr>
            <p:cNvPr id="11" name="Rectangle 10">
              <a:extLst>
                <a:ext uri="{FF2B5EF4-FFF2-40B4-BE49-F238E27FC236}">
                  <a16:creationId xmlns:a16="http://schemas.microsoft.com/office/drawing/2014/main" id="{E9CAA5F5-E017-A11A-FEBC-CCD4E632E231}"/>
                </a:ext>
              </a:extLst>
            </p:cNvPr>
            <p:cNvSpPr/>
            <p:nvPr/>
          </p:nvSpPr>
          <p:spPr>
            <a:xfrm>
              <a:off x="7754130" y="2865012"/>
              <a:ext cx="2011680" cy="1975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Object Classification &amp; Detection</a:t>
              </a:r>
            </a:p>
          </p:txBody>
        </p:sp>
        <p:sp>
          <p:nvSpPr>
            <p:cNvPr id="12" name="Right Brace 11">
              <a:extLst>
                <a:ext uri="{FF2B5EF4-FFF2-40B4-BE49-F238E27FC236}">
                  <a16:creationId xmlns:a16="http://schemas.microsoft.com/office/drawing/2014/main" id="{26DEC528-6EE0-1E48-77F1-DDFCDC62EC56}"/>
                </a:ext>
              </a:extLst>
            </p:cNvPr>
            <p:cNvSpPr/>
            <p:nvPr/>
          </p:nvSpPr>
          <p:spPr>
            <a:xfrm rot="16200000">
              <a:off x="5734630" y="-170801"/>
              <a:ext cx="536340" cy="543180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200" dirty="0">
                <a:highlight>
                  <a:srgbClr val="808080"/>
                </a:highlight>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0E06EF52-8484-059D-1DCD-8EE219E6EACA}"/>
                </a:ext>
              </a:extLst>
            </p:cNvPr>
            <p:cNvSpPr/>
            <p:nvPr/>
          </p:nvSpPr>
          <p:spPr>
            <a:xfrm>
              <a:off x="2064558" y="1974019"/>
              <a:ext cx="8158255" cy="326592"/>
            </a:xfrm>
            <a:prstGeom prst="rect">
              <a:avLst/>
            </a:prstGeom>
            <a:noFill/>
          </p:spPr>
          <p:txBody>
            <a:bodyPr wrap="none" lIns="91440" tIns="45720" rIns="91440" bIns="45720">
              <a:spAutoFit/>
            </a:bodyPr>
            <a:lstStyle/>
            <a:p>
              <a:pPr algn="ctr"/>
              <a:r>
                <a:rPr lang="en-GB" sz="11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ImageNet weights, loss = C</a:t>
              </a:r>
              <a:r>
                <a:rPr lang="en-GB" sz="11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ategorical </a:t>
              </a:r>
              <a:r>
                <a:rPr lang="en-GB" sz="11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Cross Entropy, optimizer = Adam, Metric=Accuracy, Precision &amp; Recall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title"/>
          </p:nvPr>
        </p:nvSpPr>
        <p:spPr>
          <a:xfrm>
            <a:off x="0" y="0"/>
            <a:ext cx="9144000" cy="51435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400"/>
              <a:buFont typeface="Cambria"/>
              <a:buNone/>
            </a:pPr>
            <a:r>
              <a:rPr lang="en-US">
                <a:latin typeface="Cambria"/>
                <a:ea typeface="Cambria"/>
                <a:cs typeface="Cambria"/>
                <a:sym typeface="Cambria"/>
              </a:rPr>
              <a:t>Exploratory Data Analysis &amp; Insights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EDA Approach</a:t>
            </a:r>
            <a:endParaRPr dirty="0">
              <a:latin typeface="Times New Roman"/>
              <a:ea typeface="Times New Roman"/>
              <a:cs typeface="Times New Roman"/>
              <a:sym typeface="Times New Roman"/>
            </a:endParaRPr>
          </a:p>
        </p:txBody>
      </p:sp>
      <p:cxnSp>
        <p:nvCxnSpPr>
          <p:cNvPr id="306" name="Google Shape;306;p49"/>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
        <p:nvSpPr>
          <p:cNvPr id="2" name="Rectangle 1">
            <a:extLst>
              <a:ext uri="{FF2B5EF4-FFF2-40B4-BE49-F238E27FC236}">
                <a16:creationId xmlns:a16="http://schemas.microsoft.com/office/drawing/2014/main" id="{6EF9AEB1-A434-AF54-46FB-5BCCEDD241FF}"/>
              </a:ext>
            </a:extLst>
          </p:cNvPr>
          <p:cNvSpPr/>
          <p:nvPr/>
        </p:nvSpPr>
        <p:spPr>
          <a:xfrm>
            <a:off x="211116" y="770965"/>
            <a:ext cx="8628084" cy="4141137"/>
          </a:xfrm>
          <a:prstGeom prst="rect">
            <a:avLst/>
          </a:prstGeom>
        </p:spPr>
        <p:txBody>
          <a:bodyPr vert="horz" lIns="91440" tIns="45720" rIns="91440" bIns="45720" rtlCol="0">
            <a:normAutofit fontScale="92500" lnSpcReduction="10000"/>
          </a:bodyPr>
          <a:lstStyle/>
          <a:p>
            <a:pPr>
              <a:spcBef>
                <a:spcPts val="900"/>
              </a:spcBef>
              <a:buClr>
                <a:schemeClr val="tx1">
                  <a:lumMod val="85000"/>
                  <a:lumOff val="15000"/>
                </a:schemeClr>
              </a:buClr>
            </a:pPr>
            <a:endParaRPr lang="en-IN" sz="1200" dirty="0">
              <a:latin typeface="Times New Roman" panose="02020603050405020304" pitchFamily="18" charset="0"/>
              <a:cs typeface="Times New Roman" panose="02020603050405020304" pitchFamily="18" charset="0"/>
            </a:endParaRP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Data used from </a:t>
            </a:r>
            <a:r>
              <a:rPr lang="en-IN" sz="1200" dirty="0">
                <a:latin typeface="Times New Roman" panose="02020603050405020304" pitchFamily="18" charset="0"/>
                <a:cs typeface="Times New Roman" panose="02020603050405020304" pitchFamily="18" charset="0"/>
                <a:hlinkClick r:id="rId3"/>
              </a:rPr>
              <a:t>https://www.kaggle.com/c/rsna-pneumonia-detection-challenge/data</a:t>
            </a:r>
            <a:endParaRPr lang="en-IN" sz="1200" dirty="0">
              <a:latin typeface="Times New Roman" panose="02020603050405020304" pitchFamily="18" charset="0"/>
              <a:cs typeface="Times New Roman" panose="02020603050405020304" pitchFamily="18" charset="0"/>
            </a:endParaRP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Load all the labels and class Information of all patient records, merge them together into a dataframe object </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Check duplicates, data types and missing values of patient records </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Understand the class and target values distribution across the data </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Pickle the train data, considering the data volume to be processed and compute infrastructure</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Create batches in such a way that we get considerable size and proportion of target values, in order to make easier with the compute infrastructure and analyse all the records of the given volume </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Pickle all the batches </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Read DICOM images and its metadata, combine interesting attributes of the metadata with labels and class information</a:t>
            </a:r>
          </a:p>
          <a:p>
            <a:pPr marL="182880"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Create Custom functions such as to </a:t>
            </a:r>
          </a:p>
          <a:p>
            <a:pPr marL="640080" lvl="1"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Check image size of all images</a:t>
            </a:r>
          </a:p>
          <a:p>
            <a:pPr marL="640080" lvl="1"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Display Pneumonia region &amp; images</a:t>
            </a:r>
          </a:p>
          <a:p>
            <a:pPr marL="640080" lvl="1"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Extract batch image data</a:t>
            </a:r>
          </a:p>
          <a:p>
            <a:pPr marL="640080" lvl="1"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Check outliers</a:t>
            </a:r>
          </a:p>
          <a:p>
            <a:pPr marL="640080" lvl="1" indent="-182880">
              <a:spcBef>
                <a:spcPts val="900"/>
              </a:spcBef>
              <a:buClr>
                <a:schemeClr val="tx1">
                  <a:lumMod val="85000"/>
                  <a:lumOff val="15000"/>
                </a:schemeClr>
              </a:buClr>
              <a:buFont typeface="Garamond" pitchFamily="18" charset="0"/>
              <a:buChar char="◦"/>
            </a:pPr>
            <a:r>
              <a:rPr lang="en-IN" sz="1200" dirty="0">
                <a:latin typeface="Times New Roman" panose="02020603050405020304" pitchFamily="18" charset="0"/>
                <a:cs typeface="Times New Roman" panose="02020603050405020304" pitchFamily="18" charset="0"/>
              </a:rPr>
              <a:t>Hypothesis Checks : Age range, gender prone for Pneumonia? AP possibly the best view position?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Distribution Analysis and Hypothesis Check</a:t>
            </a:r>
            <a:endParaRPr dirty="0">
              <a:latin typeface="Times New Roman"/>
              <a:ea typeface="Times New Roman"/>
              <a:cs typeface="Times New Roman"/>
              <a:sym typeface="Times New Roman"/>
            </a:endParaRPr>
          </a:p>
        </p:txBody>
      </p:sp>
      <p:cxnSp>
        <p:nvCxnSpPr>
          <p:cNvPr id="342" name="Google Shape;342;p50"/>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grpSp>
        <p:nvGrpSpPr>
          <p:cNvPr id="22" name="Group 21">
            <a:extLst>
              <a:ext uri="{FF2B5EF4-FFF2-40B4-BE49-F238E27FC236}">
                <a16:creationId xmlns:a16="http://schemas.microsoft.com/office/drawing/2014/main" id="{CDC787AA-BA39-1A35-D8CC-B785147A69C8}"/>
              </a:ext>
            </a:extLst>
          </p:cNvPr>
          <p:cNvGrpSpPr/>
          <p:nvPr/>
        </p:nvGrpSpPr>
        <p:grpSpPr>
          <a:xfrm>
            <a:off x="134471" y="833775"/>
            <a:ext cx="7541562" cy="1200226"/>
            <a:chOff x="643193" y="1203150"/>
            <a:chExt cx="10892608" cy="2142639"/>
          </a:xfrm>
        </p:grpSpPr>
        <p:pic>
          <p:nvPicPr>
            <p:cNvPr id="19" name="Picture 18" descr="Chart, box and whisker chart&#10;&#10;Description automatically generated">
              <a:extLst>
                <a:ext uri="{FF2B5EF4-FFF2-40B4-BE49-F238E27FC236}">
                  <a16:creationId xmlns:a16="http://schemas.microsoft.com/office/drawing/2014/main" id="{5F3E6B9D-83DC-D33D-E681-644FB6DC11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193" y="1351389"/>
              <a:ext cx="3197811" cy="1994400"/>
            </a:xfrm>
            <a:prstGeom prst="rect">
              <a:avLst/>
            </a:prstGeom>
          </p:spPr>
        </p:pic>
        <p:pic>
          <p:nvPicPr>
            <p:cNvPr id="20" name="Picture 19" descr="Text&#10;&#10;Description automatically generated">
              <a:extLst>
                <a:ext uri="{FF2B5EF4-FFF2-40B4-BE49-F238E27FC236}">
                  <a16:creationId xmlns:a16="http://schemas.microsoft.com/office/drawing/2014/main" id="{8D02BD80-7CE1-393F-B564-37DE66CA9BDB}"/>
                </a:ext>
              </a:extLst>
            </p:cNvPr>
            <p:cNvPicPr>
              <a:picLocks noChangeAspect="1"/>
            </p:cNvPicPr>
            <p:nvPr/>
          </p:nvPicPr>
          <p:blipFill>
            <a:blip r:embed="rId4"/>
            <a:stretch>
              <a:fillRect/>
            </a:stretch>
          </p:blipFill>
          <p:spPr>
            <a:xfrm>
              <a:off x="4480968" y="1386165"/>
              <a:ext cx="3217333" cy="1747157"/>
            </a:xfrm>
            <a:prstGeom prst="rect">
              <a:avLst/>
            </a:prstGeom>
          </p:spPr>
        </p:pic>
        <p:pic>
          <p:nvPicPr>
            <p:cNvPr id="21" name="Picture 20" descr="Chart, histogram&#10;&#10;Description automatically generated">
              <a:extLst>
                <a:ext uri="{FF2B5EF4-FFF2-40B4-BE49-F238E27FC236}">
                  <a16:creationId xmlns:a16="http://schemas.microsoft.com/office/drawing/2014/main" id="{D7FB5630-627B-616D-9B17-35BE9CD9C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34003" y="1203150"/>
              <a:ext cx="3201798" cy="2113186"/>
            </a:xfrm>
            <a:prstGeom prst="rect">
              <a:avLst/>
            </a:prstGeom>
          </p:spPr>
        </p:pic>
      </p:grpSp>
      <p:grpSp>
        <p:nvGrpSpPr>
          <p:cNvPr id="25" name="Group 24">
            <a:extLst>
              <a:ext uri="{FF2B5EF4-FFF2-40B4-BE49-F238E27FC236}">
                <a16:creationId xmlns:a16="http://schemas.microsoft.com/office/drawing/2014/main" id="{A024E623-DA0D-2291-2D7B-96C82DB1CB5D}"/>
              </a:ext>
            </a:extLst>
          </p:cNvPr>
          <p:cNvGrpSpPr/>
          <p:nvPr/>
        </p:nvGrpSpPr>
        <p:grpSpPr>
          <a:xfrm>
            <a:off x="211116" y="3481548"/>
            <a:ext cx="4674649" cy="1370219"/>
            <a:chOff x="856335" y="645106"/>
            <a:chExt cx="10605089" cy="3229275"/>
          </a:xfrm>
        </p:grpSpPr>
        <p:pic>
          <p:nvPicPr>
            <p:cNvPr id="23" name="Picture 22" descr="Chart, bar chart&#10;&#10;Description automatically generated">
              <a:extLst>
                <a:ext uri="{FF2B5EF4-FFF2-40B4-BE49-F238E27FC236}">
                  <a16:creationId xmlns:a16="http://schemas.microsoft.com/office/drawing/2014/main" id="{7485E57F-485C-14F1-EEEC-6FDF62CA8196}"/>
                </a:ext>
              </a:extLst>
            </p:cNvPr>
            <p:cNvPicPr>
              <a:picLocks noChangeAspect="1"/>
            </p:cNvPicPr>
            <p:nvPr/>
          </p:nvPicPr>
          <p:blipFill>
            <a:blip r:embed="rId6"/>
            <a:stretch>
              <a:fillRect/>
            </a:stretch>
          </p:blipFill>
          <p:spPr>
            <a:xfrm>
              <a:off x="856335" y="645106"/>
              <a:ext cx="4874377" cy="3229275"/>
            </a:xfrm>
            <a:prstGeom prst="rect">
              <a:avLst/>
            </a:prstGeom>
          </p:spPr>
        </p:pic>
        <p:pic>
          <p:nvPicPr>
            <p:cNvPr id="24" name="Picture 23" descr="Text&#10;&#10;Description automatically generated">
              <a:extLst>
                <a:ext uri="{FF2B5EF4-FFF2-40B4-BE49-F238E27FC236}">
                  <a16:creationId xmlns:a16="http://schemas.microsoft.com/office/drawing/2014/main" id="{6A1953A0-1E77-8259-B6FF-FE697AE9A4CE}"/>
                </a:ext>
              </a:extLst>
            </p:cNvPr>
            <p:cNvPicPr>
              <a:picLocks noChangeAspect="1"/>
            </p:cNvPicPr>
            <p:nvPr/>
          </p:nvPicPr>
          <p:blipFill>
            <a:blip r:embed="rId7"/>
            <a:stretch>
              <a:fillRect/>
            </a:stretch>
          </p:blipFill>
          <p:spPr>
            <a:xfrm>
              <a:off x="6373903" y="1744631"/>
              <a:ext cx="5087521" cy="1522349"/>
            </a:xfrm>
            <a:prstGeom prst="rect">
              <a:avLst/>
            </a:prstGeom>
          </p:spPr>
        </p:pic>
      </p:grpSp>
      <p:grpSp>
        <p:nvGrpSpPr>
          <p:cNvPr id="41" name="Group 40">
            <a:extLst>
              <a:ext uri="{FF2B5EF4-FFF2-40B4-BE49-F238E27FC236}">
                <a16:creationId xmlns:a16="http://schemas.microsoft.com/office/drawing/2014/main" id="{9BC16DDA-DEF5-A952-AD2B-BF7C152843CE}"/>
              </a:ext>
            </a:extLst>
          </p:cNvPr>
          <p:cNvGrpSpPr/>
          <p:nvPr/>
        </p:nvGrpSpPr>
        <p:grpSpPr>
          <a:xfrm>
            <a:off x="3078448" y="2272483"/>
            <a:ext cx="5932860" cy="980639"/>
            <a:chOff x="643192" y="1199056"/>
            <a:chExt cx="10892609" cy="2121375"/>
          </a:xfrm>
        </p:grpSpPr>
        <p:pic>
          <p:nvPicPr>
            <p:cNvPr id="38" name="Picture 37" descr="Chart, bar chart&#10;&#10;Description automatically generated">
              <a:extLst>
                <a:ext uri="{FF2B5EF4-FFF2-40B4-BE49-F238E27FC236}">
                  <a16:creationId xmlns:a16="http://schemas.microsoft.com/office/drawing/2014/main" id="{BB2AD138-5B62-C466-05FF-DE842D7766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3192" y="1199056"/>
              <a:ext cx="3202076" cy="2121375"/>
            </a:xfrm>
            <a:prstGeom prst="rect">
              <a:avLst/>
            </a:prstGeom>
          </p:spPr>
        </p:pic>
        <p:pic>
          <p:nvPicPr>
            <p:cNvPr id="39" name="Picture 38" descr="Text&#10;&#10;Description automatically generated">
              <a:extLst>
                <a:ext uri="{FF2B5EF4-FFF2-40B4-BE49-F238E27FC236}">
                  <a16:creationId xmlns:a16="http://schemas.microsoft.com/office/drawing/2014/main" id="{D180599A-CBEE-CCD6-7B2B-253F6A8D2DD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03050" y="1748589"/>
              <a:ext cx="3573168" cy="1211176"/>
            </a:xfrm>
            <a:prstGeom prst="rect">
              <a:avLst/>
            </a:prstGeom>
          </p:spPr>
        </p:pic>
        <p:pic>
          <p:nvPicPr>
            <p:cNvPr id="40" name="Picture 39" descr="Chart, bar chart&#10;&#10;Description automatically generated">
              <a:extLst>
                <a:ext uri="{FF2B5EF4-FFF2-40B4-BE49-F238E27FC236}">
                  <a16:creationId xmlns:a16="http://schemas.microsoft.com/office/drawing/2014/main" id="{07D4589A-1802-0207-AE56-CAAE063D09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34003" y="1219159"/>
              <a:ext cx="3201798" cy="208116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Pneumonia Distribution and Multi-variate Analysis</a:t>
            </a:r>
            <a:endParaRPr dirty="0">
              <a:latin typeface="Times New Roman"/>
              <a:ea typeface="Times New Roman"/>
              <a:cs typeface="Times New Roman"/>
              <a:sym typeface="Times New Roman"/>
            </a:endParaRPr>
          </a:p>
        </p:txBody>
      </p:sp>
      <p:cxnSp>
        <p:nvCxnSpPr>
          <p:cNvPr id="342" name="Google Shape;342;p50"/>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pic>
        <p:nvPicPr>
          <p:cNvPr id="2" name="Picture 1">
            <a:extLst>
              <a:ext uri="{FF2B5EF4-FFF2-40B4-BE49-F238E27FC236}">
                <a16:creationId xmlns:a16="http://schemas.microsoft.com/office/drawing/2014/main" id="{F165A509-254E-07CE-52EF-6AF4D91628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10" y="2571747"/>
            <a:ext cx="3141683" cy="2375641"/>
          </a:xfrm>
          <a:prstGeom prst="rect">
            <a:avLst/>
          </a:prstGeom>
        </p:spPr>
      </p:pic>
      <p:pic>
        <p:nvPicPr>
          <p:cNvPr id="3" name="Picture 2">
            <a:extLst>
              <a:ext uri="{FF2B5EF4-FFF2-40B4-BE49-F238E27FC236}">
                <a16:creationId xmlns:a16="http://schemas.microsoft.com/office/drawing/2014/main" id="{E8405346-E696-F68D-58FF-268622D21A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556" y="762923"/>
            <a:ext cx="2189632" cy="1727214"/>
          </a:xfrm>
          <a:prstGeom prst="rect">
            <a:avLst/>
          </a:prstGeom>
        </p:spPr>
      </p:pic>
      <p:pic>
        <p:nvPicPr>
          <p:cNvPr id="5" name="Picture 4">
            <a:extLst>
              <a:ext uri="{FF2B5EF4-FFF2-40B4-BE49-F238E27FC236}">
                <a16:creationId xmlns:a16="http://schemas.microsoft.com/office/drawing/2014/main" id="{68ACF71D-31DE-585B-85CF-0B941F0B1F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27293" y="978838"/>
            <a:ext cx="5755342" cy="3942783"/>
          </a:xfrm>
          <a:prstGeom prst="rect">
            <a:avLst/>
          </a:prstGeom>
        </p:spPr>
      </p:pic>
    </p:spTree>
    <p:extLst>
      <p:ext uri="{BB962C8B-B14F-4D97-AF65-F5344CB8AC3E}">
        <p14:creationId xmlns:p14="http://schemas.microsoft.com/office/powerpoint/2010/main" val="124603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a:spLocks noGrp="1"/>
          </p:cNvSpPr>
          <p:nvPr>
            <p:ph type="title"/>
          </p:nvPr>
        </p:nvSpPr>
        <p:spPr>
          <a:xfrm>
            <a:off x="211116" y="10861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Times New Roman"/>
                <a:ea typeface="Times New Roman"/>
                <a:cs typeface="Times New Roman"/>
                <a:sym typeface="Times New Roman"/>
              </a:rPr>
              <a:t>Observations and Insights</a:t>
            </a:r>
            <a:endParaRPr dirty="0">
              <a:latin typeface="Times New Roman"/>
              <a:ea typeface="Times New Roman"/>
              <a:cs typeface="Times New Roman"/>
              <a:sym typeface="Times New Roman"/>
            </a:endParaRPr>
          </a:p>
        </p:txBody>
      </p:sp>
      <p:cxnSp>
        <p:nvCxnSpPr>
          <p:cNvPr id="342" name="Google Shape;342;p50"/>
          <p:cNvCxnSpPr/>
          <p:nvPr/>
        </p:nvCxnSpPr>
        <p:spPr>
          <a:xfrm>
            <a:off x="302556" y="681312"/>
            <a:ext cx="7854290" cy="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2"/>
              </a:srgbClr>
            </a:outerShdw>
          </a:effectLst>
        </p:spPr>
      </p:cxnSp>
      <p:sp>
        <p:nvSpPr>
          <p:cNvPr id="4" name="Content Placeholder 2">
            <a:extLst>
              <a:ext uri="{FF2B5EF4-FFF2-40B4-BE49-F238E27FC236}">
                <a16:creationId xmlns:a16="http://schemas.microsoft.com/office/drawing/2014/main" id="{F07BEA3A-583D-D799-CC14-E3795D641200}"/>
              </a:ext>
            </a:extLst>
          </p:cNvPr>
          <p:cNvSpPr txBox="1">
            <a:spLocks/>
          </p:cNvSpPr>
          <p:nvPr/>
        </p:nvSpPr>
        <p:spPr>
          <a:xfrm>
            <a:off x="302556" y="781842"/>
            <a:ext cx="8644220" cy="420822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All DICOM images (given) are of size (1024)</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All records are with CR(Computed Radiography) modality and of patients with chest examined</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Bounding boxes won't be available for non-infected (or target value 0) patients</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Patients classified with Lung Opacity are Pneumonia infected</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No duplicates of patients between Pneumonia and Normal records</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No significant outliers with Age but there are 5 records which can be safely ignored, Otherwise </a:t>
            </a:r>
            <a:r>
              <a:rPr lang="en-IN" sz="1200" b="1" i="1" dirty="0">
                <a:latin typeface="Times New Roman" panose="02020603050405020304" pitchFamily="18" charset="0"/>
                <a:cs typeface="Times New Roman" panose="02020603050405020304" pitchFamily="18" charset="0"/>
              </a:rPr>
              <a:t>Age data looks normally distributed</a:t>
            </a:r>
            <a:endParaRPr lang="en-IN"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There are </a:t>
            </a:r>
            <a:r>
              <a:rPr lang="en-IN" sz="1200" b="1" i="1" dirty="0">
                <a:latin typeface="Times New Roman" panose="02020603050405020304" pitchFamily="18" charset="0"/>
                <a:cs typeface="Times New Roman" panose="02020603050405020304" pitchFamily="18" charset="0"/>
              </a:rPr>
              <a:t>26684</a:t>
            </a:r>
            <a:r>
              <a:rPr lang="en-IN" sz="1200" dirty="0">
                <a:latin typeface="Times New Roman" panose="02020603050405020304" pitchFamily="18" charset="0"/>
                <a:cs typeface="Times New Roman" panose="02020603050405020304" pitchFamily="18" charset="0"/>
              </a:rPr>
              <a:t> number of patients with the </a:t>
            </a:r>
            <a:r>
              <a:rPr lang="en-IN" sz="1200" b="1" i="1" dirty="0">
                <a:latin typeface="Times New Roman" panose="02020603050405020304" pitchFamily="18" charset="0"/>
                <a:cs typeface="Times New Roman" panose="02020603050405020304" pitchFamily="18" charset="0"/>
              </a:rPr>
              <a:t>split of 6012 patients impacted with Pneumonia and 20672 patients with no pneumonia infection</a:t>
            </a:r>
            <a:endParaRPr lang="en-IN"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Patient records with age ranging from 1 to 155 out of which </a:t>
            </a:r>
            <a:r>
              <a:rPr lang="en-IN" sz="1200" b="1" i="1" dirty="0">
                <a:latin typeface="Times New Roman" panose="02020603050405020304" pitchFamily="18" charset="0"/>
                <a:cs typeface="Times New Roman" panose="02020603050405020304" pitchFamily="18" charset="0"/>
              </a:rPr>
              <a:t>age group lesser than 30 are little more impacted with Pneumonia than other age groups</a:t>
            </a:r>
            <a:endParaRPr lang="en-IN"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Pneumonia Impacted proportion within Age group: (</a:t>
            </a:r>
            <a:r>
              <a:rPr lang="en-IN" sz="1200" b="1" i="1" dirty="0">
                <a:latin typeface="Times New Roman" panose="02020603050405020304" pitchFamily="18" charset="0"/>
                <a:cs typeface="Times New Roman" panose="02020603050405020304" pitchFamily="18" charset="0"/>
              </a:rPr>
              <a:t>Age 0 - 29</a:t>
            </a:r>
            <a:r>
              <a:rPr lang="en-IN" sz="1200" dirty="0">
                <a:latin typeface="Times New Roman" panose="02020603050405020304" pitchFamily="18" charset="0"/>
                <a:cs typeface="Times New Roman" panose="02020603050405020304" pitchFamily="18" charset="0"/>
              </a:rPr>
              <a:t>:   26%, 	</a:t>
            </a:r>
            <a:r>
              <a:rPr lang="en-IN" sz="1200" b="1" i="1" dirty="0">
                <a:latin typeface="Times New Roman" panose="02020603050405020304" pitchFamily="18" charset="0"/>
                <a:cs typeface="Times New Roman" panose="02020603050405020304" pitchFamily="18" charset="0"/>
              </a:rPr>
              <a:t>Age 30 - 60</a:t>
            </a:r>
            <a:r>
              <a:rPr lang="en-IN" sz="1200" dirty="0">
                <a:latin typeface="Times New Roman" panose="02020603050405020304" pitchFamily="18" charset="0"/>
                <a:cs typeface="Times New Roman" panose="02020603050405020304" pitchFamily="18" charset="0"/>
              </a:rPr>
              <a:t>:   22%, </a:t>
            </a:r>
            <a:r>
              <a:rPr lang="en-IN" sz="1200" b="1" i="1" dirty="0">
                <a:latin typeface="Times New Roman" panose="02020603050405020304" pitchFamily="18" charset="0"/>
                <a:cs typeface="Times New Roman" panose="02020603050405020304" pitchFamily="18" charset="0"/>
              </a:rPr>
              <a:t>Age above 60</a:t>
            </a:r>
            <a:r>
              <a:rPr lang="en-IN" sz="1200" dirty="0">
                <a:latin typeface="Times New Roman" panose="02020603050405020304" pitchFamily="18" charset="0"/>
                <a:cs typeface="Times New Roman" panose="02020603050405020304" pitchFamily="18" charset="0"/>
              </a:rPr>
              <a:t>:  21%)</a:t>
            </a:r>
          </a:p>
          <a:p>
            <a:pPr marL="171450" indent="-1714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Patient Gender Split : (</a:t>
            </a:r>
            <a:r>
              <a:rPr lang="en-IN" sz="1200" b="1" i="1" dirty="0">
                <a:latin typeface="Times New Roman" panose="02020603050405020304" pitchFamily="18" charset="0"/>
                <a:cs typeface="Times New Roman" panose="02020603050405020304" pitchFamily="18" charset="0"/>
              </a:rPr>
              <a:t>Male</a:t>
            </a:r>
            <a:r>
              <a:rPr lang="en-IN" sz="1200" dirty="0">
                <a:latin typeface="Times New Roman" panose="02020603050405020304" pitchFamily="18" charset="0"/>
                <a:cs typeface="Times New Roman" panose="02020603050405020304" pitchFamily="18" charset="0"/>
              </a:rPr>
              <a:t> : 15166, </a:t>
            </a:r>
            <a:r>
              <a:rPr lang="en-IN" sz="1200" b="1" i="1" dirty="0">
                <a:latin typeface="Times New Roman" panose="02020603050405020304" pitchFamily="18" charset="0"/>
                <a:cs typeface="Times New Roman" panose="02020603050405020304" pitchFamily="18" charset="0"/>
              </a:rPr>
              <a:t>Female</a:t>
            </a:r>
            <a:r>
              <a:rPr lang="en-IN" sz="1200" dirty="0">
                <a:latin typeface="Times New Roman" panose="02020603050405020304" pitchFamily="18" charset="0"/>
                <a:cs typeface="Times New Roman" panose="02020603050405020304" pitchFamily="18" charset="0"/>
              </a:rPr>
              <a:t> : 11518)</a:t>
            </a: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Male proportion with Pneumonia infection looks slightly higher than Female Proportions (Male - 23%, Female - 22%)</a:t>
            </a:r>
            <a:endParaRPr lang="en-IN"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b="1" i="1" dirty="0">
                <a:latin typeface="Times New Roman" panose="02020603050405020304" pitchFamily="18" charset="0"/>
                <a:cs typeface="Times New Roman" panose="02020603050405020304" pitchFamily="18" charset="0"/>
              </a:rPr>
              <a:t>View position AP looks to be more Pneumonia detecting position</a:t>
            </a:r>
            <a:r>
              <a:rPr lang="en-IN" sz="1200" dirty="0">
                <a:latin typeface="Times New Roman" panose="02020603050405020304" pitchFamily="18" charset="0"/>
                <a:cs typeface="Times New Roman" panose="02020603050405020304" pitchFamily="18" charset="0"/>
              </a:rPr>
              <a:t>, suggested by ~38% within the sample taken with AP; whereas for PA it is about 9%</a:t>
            </a:r>
          </a:p>
          <a:p>
            <a:pPr marL="171450" indent="-171450">
              <a:lnSpc>
                <a:spcPct val="150000"/>
              </a:lnSpc>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9447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TotalTime>
  <Words>1775</Words>
  <Application>Microsoft Macintosh PowerPoint</Application>
  <PresentationFormat>On-screen Show (16:9)</PresentationFormat>
  <Paragraphs>162</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Cambria</vt:lpstr>
      <vt:lpstr>Garamond</vt:lpstr>
      <vt:lpstr>Times New Roman</vt:lpstr>
      <vt:lpstr>Office Theme</vt:lpstr>
      <vt:lpstr>Simple Light</vt:lpstr>
      <vt:lpstr>Pneumonia Detector</vt:lpstr>
      <vt:lpstr>Scenario, Solution Intent and Value</vt:lpstr>
      <vt:lpstr>Design Approach</vt:lpstr>
      <vt:lpstr>CNN based Solution Architecture</vt:lpstr>
      <vt:lpstr>Exploratory Data Analysis &amp; Insights</vt:lpstr>
      <vt:lpstr>EDA Approach</vt:lpstr>
      <vt:lpstr>Distribution Analysis and Hypothesis Check</vt:lpstr>
      <vt:lpstr>Pneumonia Distribution and Multi-variate Analysis</vt:lpstr>
      <vt:lpstr>Observations and Insights</vt:lpstr>
      <vt:lpstr>Supervised Learning Approach with RPN CNN solution</vt:lpstr>
      <vt:lpstr>Data Pre-processing Approach</vt:lpstr>
      <vt:lpstr>Solution Intent &amp; Approach</vt:lpstr>
      <vt:lpstr>PowerPoint Presentation</vt:lpstr>
      <vt:lpstr>PowerPoint Presentation</vt:lpstr>
      <vt:lpstr>PowerPoint Presentation</vt:lpstr>
      <vt:lpstr>Classification Model – Above 84% accuracy, Recall &amp; Precision</vt:lpstr>
      <vt:lpstr>Object Detection RPN Model – Above 80% accuracy</vt:lpstr>
      <vt:lpstr>Key Learnings</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Detector using Deep Generative learning</dc:title>
  <cp:lastModifiedBy>Sivakumar Saravanasubramanian</cp:lastModifiedBy>
  <cp:revision>35</cp:revision>
  <dcterms:modified xsi:type="dcterms:W3CDTF">2022-08-26T14:31:16Z</dcterms:modified>
</cp:coreProperties>
</file>